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9" r:id="rId8"/>
    <p:sldId id="262" r:id="rId9"/>
    <p:sldId id="270" r:id="rId10"/>
    <p:sldId id="264" r:id="rId11"/>
    <p:sldId id="271" r:id="rId12"/>
    <p:sldId id="263" r:id="rId13"/>
    <p:sldId id="266" r:id="rId14"/>
    <p:sldId id="268" r:id="rId15"/>
  </p:sldIdLst>
  <p:sldSz cx="14630400" cy="8229600"/>
  <p:notesSz cx="8229600" cy="14630400"/>
  <p:embeddedFontLst>
    <p:embeddedFont>
      <p:font typeface="Inter"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3300"/>
    <a:srgbClr val="003446"/>
    <a:srgbClr val="585B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8E791D-7AD4-4DDB-A50D-F76F574652B1}" v="16" dt="2025-10-07T10:53:14.6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tejaswi" userId="209c0b937e8e80ea" providerId="LiveId" clId="{DA53E962-16C3-442B-92C5-662D1ADD62DC}"/>
    <pc:docChg chg="modSld">
      <pc:chgData name="sai tejaswi" userId="209c0b937e8e80ea" providerId="LiveId" clId="{DA53E962-16C3-442B-92C5-662D1ADD62DC}" dt="2025-10-07T10:54:45.115" v="3" actId="20577"/>
      <pc:docMkLst>
        <pc:docMk/>
      </pc:docMkLst>
      <pc:sldChg chg="modSp mod">
        <pc:chgData name="sai tejaswi" userId="209c0b937e8e80ea" providerId="LiveId" clId="{DA53E962-16C3-442B-92C5-662D1ADD62DC}" dt="2025-10-07T10:54:45.115" v="3" actId="20577"/>
        <pc:sldMkLst>
          <pc:docMk/>
          <pc:sldMk cId="0" sldId="256"/>
        </pc:sldMkLst>
        <pc:spChg chg="mod">
          <ac:chgData name="sai tejaswi" userId="209c0b937e8e80ea" providerId="LiveId" clId="{DA53E962-16C3-442B-92C5-662D1ADD62DC}" dt="2025-10-07T10:54:45.115" v="3" actId="20577"/>
          <ac:spMkLst>
            <pc:docMk/>
            <pc:sldMk cId="0"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5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a:solidFill>
              <a:schemeClr val="accent2">
                <a:lumMod val="20000"/>
                <a:lumOff val="80000"/>
              </a:schemeClr>
            </a:solidFill>
          </a:ln>
        </p:spPr>
      </p:sp>
      <p:sp>
        <p:nvSpPr>
          <p:cNvPr id="4" name="Text 1"/>
          <p:cNvSpPr/>
          <p:nvPr/>
        </p:nvSpPr>
        <p:spPr>
          <a:xfrm>
            <a:off x="793790" y="1151453"/>
            <a:ext cx="13042821" cy="1364456"/>
          </a:xfrm>
          <a:prstGeom prst="rect">
            <a:avLst/>
          </a:prstGeom>
          <a:noFill/>
          <a:ln/>
        </p:spPr>
        <p:txBody>
          <a:bodyPr wrap="square" lIns="0" tIns="0" rIns="0" bIns="0" rtlCol="0" anchor="t"/>
          <a:lstStyle/>
          <a:p>
            <a:pPr marL="0" indent="0" algn="ctr">
              <a:lnSpc>
                <a:spcPts val="5350"/>
              </a:lnSpc>
              <a:buNone/>
            </a:pPr>
            <a:r>
              <a:rPr lang="en-US" sz="4250" b="1" dirty="0">
                <a:solidFill>
                  <a:srgbClr val="FF5050"/>
                </a:solidFill>
                <a:latin typeface="Petrona Bold" pitchFamily="34" charset="0"/>
                <a:ea typeface="Petrona Bold" pitchFamily="34" charset="-122"/>
                <a:cs typeface="Petrona Bold" pitchFamily="34" charset="-120"/>
              </a:rPr>
              <a:t>Milestone 4 – Deployment, Query Answering &amp; Cross</a:t>
            </a:r>
          </a:p>
          <a:p>
            <a:pPr marL="0" indent="0" algn="ctr">
              <a:lnSpc>
                <a:spcPts val="5350"/>
              </a:lnSpc>
              <a:buNone/>
            </a:pPr>
            <a:r>
              <a:rPr lang="en-US" sz="4250" b="1" dirty="0">
                <a:solidFill>
                  <a:srgbClr val="FF5050"/>
                </a:solidFill>
                <a:latin typeface="Petrona Bold" pitchFamily="34" charset="0"/>
                <a:ea typeface="Petrona Bold" pitchFamily="34" charset="-122"/>
                <a:cs typeface="Petrona Bold" pitchFamily="34" charset="-120"/>
              </a:rPr>
              <a:t>Domain Linking</a:t>
            </a:r>
            <a:endParaRPr lang="en-US" sz="4250" dirty="0">
              <a:solidFill>
                <a:srgbClr val="FF5050"/>
              </a:solidFill>
            </a:endParaRPr>
          </a:p>
        </p:txBody>
      </p:sp>
      <p:sp>
        <p:nvSpPr>
          <p:cNvPr id="5" name="Text 2"/>
          <p:cNvSpPr/>
          <p:nvPr/>
        </p:nvSpPr>
        <p:spPr>
          <a:xfrm>
            <a:off x="793790" y="2813566"/>
            <a:ext cx="13042821" cy="635079"/>
          </a:xfrm>
          <a:prstGeom prst="rect">
            <a:avLst/>
          </a:prstGeom>
          <a:noFill/>
          <a:ln/>
        </p:spPr>
        <p:txBody>
          <a:bodyPr wrap="square" lIns="0" tIns="0" rIns="0" bIns="0" rtlCol="0" anchor="t"/>
          <a:lstStyle/>
          <a:p>
            <a:pPr marL="0" indent="0" algn="ctr">
              <a:lnSpc>
                <a:spcPts val="2500"/>
              </a:lnSpc>
              <a:buNone/>
            </a:pPr>
            <a:r>
              <a:rPr lang="en-US" sz="1600" dirty="0">
                <a:solidFill>
                  <a:srgbClr val="272525"/>
                </a:solidFill>
                <a:latin typeface="Inter" panose="020B0604020202020204" charset="0"/>
                <a:ea typeface="Inter" panose="020B0604020202020204" charset="0"/>
                <a:cs typeface="Times New Roman" panose="02020603050405020304" pitchFamily="18" charset="0"/>
              </a:rPr>
              <a:t>Milestone 4 concludes our semantic knowledge graph project, transitioning it into a dynamic, interactive system. This phase focuses on making interconnected data accessible and actionable, enabling intuitive information engagement and meaningful insights.</a:t>
            </a:r>
            <a:endParaRPr lang="en-US" sz="1600" dirty="0">
              <a:latin typeface="Inter" panose="020B0604020202020204" charset="0"/>
              <a:ea typeface="Inter" panose="020B0604020202020204" charset="0"/>
              <a:cs typeface="Times New Roman" panose="02020603050405020304" pitchFamily="18" charset="0"/>
            </a:endParaRPr>
          </a:p>
        </p:txBody>
      </p:sp>
      <p:sp>
        <p:nvSpPr>
          <p:cNvPr id="6" name="Shape 3"/>
          <p:cNvSpPr/>
          <p:nvPr/>
        </p:nvSpPr>
        <p:spPr>
          <a:xfrm>
            <a:off x="793790" y="3895130"/>
            <a:ext cx="13042821" cy="22860"/>
          </a:xfrm>
          <a:prstGeom prst="roundRect">
            <a:avLst>
              <a:gd name="adj" fmla="val 364651"/>
            </a:avLst>
          </a:prstGeom>
          <a:solidFill>
            <a:srgbClr val="C6BDDA"/>
          </a:solidFill>
          <a:ln/>
        </p:spPr>
      </p:sp>
      <p:sp>
        <p:nvSpPr>
          <p:cNvPr id="7" name="Shape 4"/>
          <p:cNvSpPr/>
          <p:nvPr/>
        </p:nvSpPr>
        <p:spPr>
          <a:xfrm>
            <a:off x="2319695" y="3895130"/>
            <a:ext cx="22860" cy="595313"/>
          </a:xfrm>
          <a:prstGeom prst="roundRect">
            <a:avLst>
              <a:gd name="adj" fmla="val 364651"/>
            </a:avLst>
          </a:prstGeom>
          <a:solidFill>
            <a:srgbClr val="C6BDDA"/>
          </a:solidFill>
          <a:ln/>
        </p:spPr>
      </p:sp>
      <p:sp>
        <p:nvSpPr>
          <p:cNvPr id="8" name="Shape 5"/>
          <p:cNvSpPr/>
          <p:nvPr/>
        </p:nvSpPr>
        <p:spPr>
          <a:xfrm>
            <a:off x="2107883" y="3671888"/>
            <a:ext cx="446484" cy="446484"/>
          </a:xfrm>
          <a:prstGeom prst="roundRect">
            <a:avLst>
              <a:gd name="adj" fmla="val 18670"/>
            </a:avLst>
          </a:prstGeom>
          <a:solidFill>
            <a:srgbClr val="E0D7F4"/>
          </a:solidFill>
          <a:ln w="7620">
            <a:solidFill>
              <a:srgbClr val="C6BDDA"/>
            </a:solidFill>
            <a:prstDash val="solid"/>
          </a:ln>
        </p:spPr>
      </p:sp>
      <p:pic>
        <p:nvPicPr>
          <p:cNvPr id="9" name="Image 1" descr="preencoded.png"/>
          <p:cNvPicPr>
            <a:picLocks noChangeAspect="1"/>
          </p:cNvPicPr>
          <p:nvPr/>
        </p:nvPicPr>
        <p:blipFill>
          <a:blip r:embed="rId4"/>
          <a:stretch>
            <a:fillRect/>
          </a:stretch>
        </p:blipFill>
        <p:spPr>
          <a:xfrm>
            <a:off x="2167414" y="3690461"/>
            <a:ext cx="327422" cy="409337"/>
          </a:xfrm>
          <a:prstGeom prst="rect">
            <a:avLst/>
          </a:prstGeom>
        </p:spPr>
      </p:pic>
      <p:sp>
        <p:nvSpPr>
          <p:cNvPr id="10" name="Text 6"/>
          <p:cNvSpPr/>
          <p:nvPr/>
        </p:nvSpPr>
        <p:spPr>
          <a:xfrm>
            <a:off x="992148" y="4689038"/>
            <a:ext cx="2677954" cy="682228"/>
          </a:xfrm>
          <a:prstGeom prst="rect">
            <a:avLst/>
          </a:prstGeom>
          <a:noFill/>
          <a:ln/>
        </p:spPr>
        <p:txBody>
          <a:bodyPr wrap="square" lIns="0" tIns="0" rIns="0" bIns="0" rtlCol="0" anchor="t"/>
          <a:lstStyle/>
          <a:p>
            <a:pPr marL="0" indent="0" algn="ctr">
              <a:lnSpc>
                <a:spcPts val="2650"/>
              </a:lnSpc>
              <a:buNone/>
            </a:pPr>
            <a:r>
              <a:rPr lang="en-US" sz="2100" b="1" dirty="0">
                <a:solidFill>
                  <a:srgbClr val="272525"/>
                </a:solidFill>
                <a:latin typeface="Petrona Bold" pitchFamily="34" charset="0"/>
                <a:ea typeface="Petrona Bold" pitchFamily="34" charset="-122"/>
                <a:cs typeface="Petrona Bold" pitchFamily="34" charset="-120"/>
              </a:rPr>
              <a:t>Interactive Web Deployment</a:t>
            </a:r>
            <a:endParaRPr lang="en-US" sz="2100" dirty="0"/>
          </a:p>
        </p:txBody>
      </p:sp>
      <p:sp>
        <p:nvSpPr>
          <p:cNvPr id="11" name="Text 7"/>
          <p:cNvSpPr/>
          <p:nvPr/>
        </p:nvSpPr>
        <p:spPr>
          <a:xfrm>
            <a:off x="992148" y="5490329"/>
            <a:ext cx="2677954" cy="1270159"/>
          </a:xfrm>
          <a:prstGeom prst="rect">
            <a:avLst/>
          </a:prstGeom>
          <a:noFill/>
          <a:ln/>
        </p:spPr>
        <p:txBody>
          <a:bodyPr wrap="square" lIns="0" tIns="0" rIns="0" bIns="0" rtlCol="0" anchor="t"/>
          <a:lstStyle/>
          <a:p>
            <a:pPr marL="0" indent="0" algn="ctr">
              <a:lnSpc>
                <a:spcPts val="2500"/>
              </a:lnSpc>
              <a:buNone/>
            </a:pPr>
            <a:r>
              <a:rPr lang="en-US" sz="1600" dirty="0">
                <a:solidFill>
                  <a:srgbClr val="272525"/>
                </a:solidFill>
                <a:latin typeface="Inter" pitchFamily="34" charset="0"/>
                <a:ea typeface="Inter" pitchFamily="34" charset="-122"/>
                <a:cs typeface="Inter" pitchFamily="34" charset="-120"/>
              </a:rPr>
              <a:t>Launching a user-friendly web interface for seamless navigation and visualization of the knowledge graph</a:t>
            </a:r>
            <a:r>
              <a:rPr lang="en-US" sz="1550" dirty="0">
                <a:solidFill>
                  <a:srgbClr val="272525"/>
                </a:solidFill>
                <a:latin typeface="Inter" pitchFamily="34" charset="0"/>
                <a:ea typeface="Inter" pitchFamily="34" charset="-122"/>
                <a:cs typeface="Inter" pitchFamily="34" charset="-120"/>
              </a:rPr>
              <a:t>.</a:t>
            </a:r>
            <a:endParaRPr lang="en-US" sz="1550" dirty="0"/>
          </a:p>
        </p:txBody>
      </p:sp>
      <p:sp>
        <p:nvSpPr>
          <p:cNvPr id="12" name="Shape 8"/>
          <p:cNvSpPr/>
          <p:nvPr/>
        </p:nvSpPr>
        <p:spPr>
          <a:xfrm>
            <a:off x="5642372" y="3895130"/>
            <a:ext cx="22860" cy="595313"/>
          </a:xfrm>
          <a:prstGeom prst="roundRect">
            <a:avLst>
              <a:gd name="adj" fmla="val 364651"/>
            </a:avLst>
          </a:prstGeom>
          <a:solidFill>
            <a:srgbClr val="C6BDDA"/>
          </a:solidFill>
          <a:ln/>
        </p:spPr>
      </p:sp>
      <p:sp>
        <p:nvSpPr>
          <p:cNvPr id="13" name="Shape 9"/>
          <p:cNvSpPr/>
          <p:nvPr/>
        </p:nvSpPr>
        <p:spPr>
          <a:xfrm>
            <a:off x="5430560" y="3671888"/>
            <a:ext cx="446484" cy="446484"/>
          </a:xfrm>
          <a:prstGeom prst="roundRect">
            <a:avLst>
              <a:gd name="adj" fmla="val 18670"/>
            </a:avLst>
          </a:prstGeom>
          <a:solidFill>
            <a:srgbClr val="E0D7F4"/>
          </a:solidFill>
          <a:ln w="7620">
            <a:solidFill>
              <a:srgbClr val="C6BDDA"/>
            </a:solidFill>
            <a:prstDash val="solid"/>
          </a:ln>
        </p:spPr>
      </p:sp>
      <p:pic>
        <p:nvPicPr>
          <p:cNvPr id="14" name="Image 2" descr="preencoded.png"/>
          <p:cNvPicPr>
            <a:picLocks noChangeAspect="1"/>
          </p:cNvPicPr>
          <p:nvPr/>
        </p:nvPicPr>
        <p:blipFill>
          <a:blip r:embed="rId5"/>
          <a:stretch>
            <a:fillRect/>
          </a:stretch>
        </p:blipFill>
        <p:spPr>
          <a:xfrm>
            <a:off x="5490091" y="3690461"/>
            <a:ext cx="327422" cy="409337"/>
          </a:xfrm>
          <a:prstGeom prst="rect">
            <a:avLst/>
          </a:prstGeom>
        </p:spPr>
      </p:pic>
      <p:sp>
        <p:nvSpPr>
          <p:cNvPr id="15" name="Text 10"/>
          <p:cNvSpPr/>
          <p:nvPr/>
        </p:nvSpPr>
        <p:spPr>
          <a:xfrm>
            <a:off x="4314825" y="4689038"/>
            <a:ext cx="2677954" cy="682228"/>
          </a:xfrm>
          <a:prstGeom prst="rect">
            <a:avLst/>
          </a:prstGeom>
          <a:noFill/>
          <a:ln/>
        </p:spPr>
        <p:txBody>
          <a:bodyPr wrap="square" lIns="0" tIns="0" rIns="0" bIns="0" rtlCol="0" anchor="t"/>
          <a:lstStyle/>
          <a:p>
            <a:pPr marL="0" indent="0" algn="ctr">
              <a:lnSpc>
                <a:spcPts val="2650"/>
              </a:lnSpc>
              <a:buNone/>
            </a:pPr>
            <a:r>
              <a:rPr lang="en-US" sz="2100" b="1" dirty="0">
                <a:solidFill>
                  <a:srgbClr val="272525"/>
                </a:solidFill>
                <a:latin typeface="Petrona Bold" pitchFamily="34" charset="0"/>
                <a:ea typeface="Petrona Bold" pitchFamily="34" charset="-122"/>
                <a:cs typeface="Petrona Bold" pitchFamily="34" charset="-120"/>
              </a:rPr>
              <a:t>Natural Language Query Capabilities</a:t>
            </a:r>
            <a:endParaRPr lang="en-US" sz="2100" dirty="0"/>
          </a:p>
        </p:txBody>
      </p:sp>
      <p:sp>
        <p:nvSpPr>
          <p:cNvPr id="16" name="Text 11"/>
          <p:cNvSpPr/>
          <p:nvPr/>
        </p:nvSpPr>
        <p:spPr>
          <a:xfrm>
            <a:off x="4314825" y="5490329"/>
            <a:ext cx="2677954" cy="1587698"/>
          </a:xfrm>
          <a:prstGeom prst="rect">
            <a:avLst/>
          </a:prstGeom>
          <a:noFill/>
          <a:ln/>
        </p:spPr>
        <p:txBody>
          <a:bodyPr wrap="square" lIns="0" tIns="0" rIns="0" bIns="0" rtlCol="0" anchor="t"/>
          <a:lstStyle/>
          <a:p>
            <a:pPr marL="0" indent="0" algn="ctr">
              <a:lnSpc>
                <a:spcPts val="2500"/>
              </a:lnSpc>
              <a:buNone/>
            </a:pPr>
            <a:r>
              <a:rPr lang="en-US" sz="1600" dirty="0">
                <a:solidFill>
                  <a:srgbClr val="272525"/>
                </a:solidFill>
                <a:latin typeface="Inter" pitchFamily="34" charset="0"/>
                <a:ea typeface="Inter" pitchFamily="34" charset="-122"/>
                <a:cs typeface="Inter" pitchFamily="34" charset="-120"/>
              </a:rPr>
              <a:t>Enabling NLP-based queries to let users ask complex questions and receive precise answers directly from the graph.</a:t>
            </a:r>
            <a:endParaRPr lang="en-US" sz="1600" dirty="0"/>
          </a:p>
        </p:txBody>
      </p:sp>
      <p:sp>
        <p:nvSpPr>
          <p:cNvPr id="17" name="Shape 12"/>
          <p:cNvSpPr/>
          <p:nvPr/>
        </p:nvSpPr>
        <p:spPr>
          <a:xfrm>
            <a:off x="8965049" y="3895130"/>
            <a:ext cx="22860" cy="595313"/>
          </a:xfrm>
          <a:prstGeom prst="roundRect">
            <a:avLst>
              <a:gd name="adj" fmla="val 364651"/>
            </a:avLst>
          </a:prstGeom>
          <a:solidFill>
            <a:srgbClr val="C6BDDA"/>
          </a:solidFill>
          <a:ln/>
        </p:spPr>
      </p:sp>
      <p:sp>
        <p:nvSpPr>
          <p:cNvPr id="18" name="Shape 13"/>
          <p:cNvSpPr/>
          <p:nvPr/>
        </p:nvSpPr>
        <p:spPr>
          <a:xfrm>
            <a:off x="8753237" y="3671888"/>
            <a:ext cx="446484" cy="446484"/>
          </a:xfrm>
          <a:prstGeom prst="roundRect">
            <a:avLst>
              <a:gd name="adj" fmla="val 18670"/>
            </a:avLst>
          </a:prstGeom>
          <a:solidFill>
            <a:srgbClr val="E0D7F4"/>
          </a:solidFill>
          <a:ln w="7620">
            <a:solidFill>
              <a:srgbClr val="C6BDDA"/>
            </a:solidFill>
            <a:prstDash val="solid"/>
          </a:ln>
        </p:spPr>
      </p:sp>
      <p:pic>
        <p:nvPicPr>
          <p:cNvPr id="19" name="Image 3" descr="preencoded.png"/>
          <p:cNvPicPr>
            <a:picLocks noChangeAspect="1"/>
          </p:cNvPicPr>
          <p:nvPr/>
        </p:nvPicPr>
        <p:blipFill>
          <a:blip r:embed="rId6"/>
          <a:stretch>
            <a:fillRect/>
          </a:stretch>
        </p:blipFill>
        <p:spPr>
          <a:xfrm>
            <a:off x="8812768" y="3690461"/>
            <a:ext cx="327422" cy="409337"/>
          </a:xfrm>
          <a:prstGeom prst="rect">
            <a:avLst/>
          </a:prstGeom>
        </p:spPr>
      </p:pic>
      <p:sp>
        <p:nvSpPr>
          <p:cNvPr id="20" name="Text 14"/>
          <p:cNvSpPr/>
          <p:nvPr/>
        </p:nvSpPr>
        <p:spPr>
          <a:xfrm>
            <a:off x="7637502" y="4689038"/>
            <a:ext cx="2677954" cy="682228"/>
          </a:xfrm>
          <a:prstGeom prst="rect">
            <a:avLst/>
          </a:prstGeom>
          <a:noFill/>
          <a:ln/>
        </p:spPr>
        <p:txBody>
          <a:bodyPr wrap="square" lIns="0" tIns="0" rIns="0" bIns="0" rtlCol="0" anchor="t"/>
          <a:lstStyle/>
          <a:p>
            <a:pPr marL="0" indent="0" algn="ctr">
              <a:lnSpc>
                <a:spcPts val="2650"/>
              </a:lnSpc>
              <a:buNone/>
            </a:pPr>
            <a:r>
              <a:rPr lang="en-US" sz="2100" b="1" dirty="0">
                <a:solidFill>
                  <a:srgbClr val="272525"/>
                </a:solidFill>
                <a:latin typeface="Petrona Bold" pitchFamily="34" charset="0"/>
                <a:ea typeface="Petrona Bold" pitchFamily="34" charset="-122"/>
                <a:cs typeface="Petrona Bold" pitchFamily="34" charset="-120"/>
              </a:rPr>
              <a:t>Domain-Based Entity Categorization</a:t>
            </a:r>
            <a:endParaRPr lang="en-US" sz="2100" dirty="0"/>
          </a:p>
        </p:txBody>
      </p:sp>
      <p:sp>
        <p:nvSpPr>
          <p:cNvPr id="21" name="Text 15"/>
          <p:cNvSpPr/>
          <p:nvPr/>
        </p:nvSpPr>
        <p:spPr>
          <a:xfrm>
            <a:off x="7637502" y="5490329"/>
            <a:ext cx="2677954" cy="1270159"/>
          </a:xfrm>
          <a:prstGeom prst="rect">
            <a:avLst/>
          </a:prstGeom>
          <a:noFill/>
          <a:ln/>
        </p:spPr>
        <p:txBody>
          <a:bodyPr wrap="square" lIns="0" tIns="0" rIns="0" bIns="0" rtlCol="0" anchor="t"/>
          <a:lstStyle/>
          <a:p>
            <a:pPr marL="0" indent="0" algn="ctr">
              <a:lnSpc>
                <a:spcPts val="2500"/>
              </a:lnSpc>
              <a:buNone/>
            </a:pPr>
            <a:r>
              <a:rPr lang="en-US" sz="1600" dirty="0">
                <a:solidFill>
                  <a:srgbClr val="272525"/>
                </a:solidFill>
                <a:latin typeface="Inter" pitchFamily="34" charset="0"/>
                <a:ea typeface="Inter" pitchFamily="34" charset="-122"/>
                <a:cs typeface="Inter" pitchFamily="34" charset="-120"/>
              </a:rPr>
              <a:t>Enhancing the graph by linking entities to specific domains for richer search and analysis.</a:t>
            </a:r>
            <a:endParaRPr lang="en-US" sz="1600" dirty="0"/>
          </a:p>
        </p:txBody>
      </p:sp>
      <p:sp>
        <p:nvSpPr>
          <p:cNvPr id="22" name="Shape 16"/>
          <p:cNvSpPr/>
          <p:nvPr/>
        </p:nvSpPr>
        <p:spPr>
          <a:xfrm>
            <a:off x="12287726" y="3895130"/>
            <a:ext cx="22860" cy="595313"/>
          </a:xfrm>
          <a:prstGeom prst="roundRect">
            <a:avLst>
              <a:gd name="adj" fmla="val 364651"/>
            </a:avLst>
          </a:prstGeom>
          <a:solidFill>
            <a:srgbClr val="C6BDDA"/>
          </a:solidFill>
          <a:ln/>
        </p:spPr>
      </p:sp>
      <p:sp>
        <p:nvSpPr>
          <p:cNvPr id="23" name="Shape 17"/>
          <p:cNvSpPr/>
          <p:nvPr/>
        </p:nvSpPr>
        <p:spPr>
          <a:xfrm>
            <a:off x="12075914" y="3671888"/>
            <a:ext cx="446484" cy="446484"/>
          </a:xfrm>
          <a:prstGeom prst="roundRect">
            <a:avLst>
              <a:gd name="adj" fmla="val 18670"/>
            </a:avLst>
          </a:prstGeom>
          <a:solidFill>
            <a:srgbClr val="E0D7F4"/>
          </a:solidFill>
          <a:ln w="7620">
            <a:solidFill>
              <a:srgbClr val="C6BDDA"/>
            </a:solidFill>
            <a:prstDash val="solid"/>
          </a:ln>
        </p:spPr>
      </p:sp>
      <p:pic>
        <p:nvPicPr>
          <p:cNvPr id="24" name="Image 4" descr="preencoded.png"/>
          <p:cNvPicPr>
            <a:picLocks noChangeAspect="1"/>
          </p:cNvPicPr>
          <p:nvPr/>
        </p:nvPicPr>
        <p:blipFill>
          <a:blip r:embed="rId7"/>
          <a:stretch>
            <a:fillRect/>
          </a:stretch>
        </p:blipFill>
        <p:spPr>
          <a:xfrm>
            <a:off x="12135445" y="3690461"/>
            <a:ext cx="327422" cy="409337"/>
          </a:xfrm>
          <a:prstGeom prst="rect">
            <a:avLst/>
          </a:prstGeom>
        </p:spPr>
      </p:pic>
      <p:sp>
        <p:nvSpPr>
          <p:cNvPr id="25" name="Text 18"/>
          <p:cNvSpPr/>
          <p:nvPr/>
        </p:nvSpPr>
        <p:spPr>
          <a:xfrm>
            <a:off x="10960179" y="4689038"/>
            <a:ext cx="2678073" cy="682228"/>
          </a:xfrm>
          <a:prstGeom prst="rect">
            <a:avLst/>
          </a:prstGeom>
          <a:noFill/>
          <a:ln/>
        </p:spPr>
        <p:txBody>
          <a:bodyPr wrap="square" lIns="0" tIns="0" rIns="0" bIns="0" rtlCol="0" anchor="t"/>
          <a:lstStyle/>
          <a:p>
            <a:pPr marL="0" indent="0" algn="ctr">
              <a:lnSpc>
                <a:spcPts val="2650"/>
              </a:lnSpc>
              <a:buNone/>
            </a:pPr>
            <a:r>
              <a:rPr lang="en-US" sz="2100" b="1" dirty="0">
                <a:solidFill>
                  <a:srgbClr val="272525"/>
                </a:solidFill>
                <a:latin typeface="Petrona Bold" pitchFamily="34" charset="0"/>
                <a:ea typeface="Petrona Bold" pitchFamily="34" charset="-122"/>
                <a:cs typeface="Petrona Bold" pitchFamily="34" charset="-120"/>
              </a:rPr>
              <a:t>Advanced Graph Analytics</a:t>
            </a:r>
            <a:endParaRPr lang="en-US" sz="2100" dirty="0"/>
          </a:p>
        </p:txBody>
      </p:sp>
      <p:sp>
        <p:nvSpPr>
          <p:cNvPr id="26" name="Text 19"/>
          <p:cNvSpPr/>
          <p:nvPr/>
        </p:nvSpPr>
        <p:spPr>
          <a:xfrm>
            <a:off x="10960179" y="5490329"/>
            <a:ext cx="2678073" cy="952619"/>
          </a:xfrm>
          <a:prstGeom prst="rect">
            <a:avLst/>
          </a:prstGeom>
          <a:noFill/>
          <a:ln/>
        </p:spPr>
        <p:txBody>
          <a:bodyPr wrap="square" lIns="0" tIns="0" rIns="0" bIns="0" rtlCol="0" anchor="t"/>
          <a:lstStyle/>
          <a:p>
            <a:pPr marL="0" indent="0" algn="ctr">
              <a:lnSpc>
                <a:spcPts val="2500"/>
              </a:lnSpc>
              <a:buNone/>
            </a:pPr>
            <a:r>
              <a:rPr lang="en-US" sz="1600" dirty="0">
                <a:solidFill>
                  <a:srgbClr val="272525"/>
                </a:solidFill>
                <a:latin typeface="Inter" pitchFamily="34" charset="0"/>
                <a:ea typeface="Inter" pitchFamily="34" charset="-122"/>
                <a:cs typeface="Inter" pitchFamily="34" charset="-120"/>
              </a:rPr>
              <a:t>Integrating tools to analyze relationships and patterns, uncovering hidden insights.</a:t>
            </a:r>
            <a:endParaRPr lang="en-US" sz="1600" dirty="0"/>
          </a:p>
        </p:txBody>
      </p:sp>
      <p:sp>
        <p:nvSpPr>
          <p:cNvPr id="28" name="Rectangle 27">
            <a:extLst>
              <a:ext uri="{FF2B5EF4-FFF2-40B4-BE49-F238E27FC236}">
                <a16:creationId xmlns:a16="http://schemas.microsoft.com/office/drawing/2014/main" id="{4BEB8F25-06AA-9D74-2E36-CC07C970ED4C}"/>
              </a:ext>
            </a:extLst>
          </p:cNvPr>
          <p:cNvSpPr/>
          <p:nvPr/>
        </p:nvSpPr>
        <p:spPr>
          <a:xfrm>
            <a:off x="0" y="7726488"/>
            <a:ext cx="14630400" cy="512399"/>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0690" y="523042"/>
            <a:ext cx="8547259" cy="653772"/>
          </a:xfrm>
          <a:prstGeom prst="rect">
            <a:avLst/>
          </a:prstGeom>
          <a:noFill/>
          <a:ln/>
        </p:spPr>
        <p:txBody>
          <a:bodyPr wrap="none" lIns="0" tIns="0" rIns="0" bIns="0" rtlCol="0" anchor="t"/>
          <a:lstStyle/>
          <a:p>
            <a:pPr marL="0" indent="0" algn="l">
              <a:lnSpc>
                <a:spcPts val="5100"/>
              </a:lnSpc>
              <a:buNone/>
            </a:pPr>
            <a:r>
              <a:rPr lang="en-US" sz="4100" b="1" dirty="0">
                <a:solidFill>
                  <a:srgbClr val="FF5050"/>
                </a:solidFill>
                <a:latin typeface="Petrona Bold" pitchFamily="34" charset="0"/>
                <a:ea typeface="Petrona Bold" pitchFamily="34" charset="-122"/>
                <a:cs typeface="Petrona Bold" pitchFamily="34" charset="-120"/>
              </a:rPr>
              <a:t>Domain Linking: Enriching Context</a:t>
            </a:r>
            <a:endParaRPr lang="en-US" sz="4100" dirty="0">
              <a:solidFill>
                <a:srgbClr val="FF5050"/>
              </a:solidFill>
            </a:endParaRPr>
          </a:p>
        </p:txBody>
      </p:sp>
      <p:sp>
        <p:nvSpPr>
          <p:cNvPr id="3" name="Text 1"/>
          <p:cNvSpPr/>
          <p:nvPr/>
        </p:nvSpPr>
        <p:spPr>
          <a:xfrm>
            <a:off x="760690" y="1462088"/>
            <a:ext cx="13109019" cy="608409"/>
          </a:xfrm>
          <a:prstGeom prst="rect">
            <a:avLst/>
          </a:prstGeom>
          <a:noFill/>
          <a:ln/>
        </p:spPr>
        <p:txBody>
          <a:bodyPr wrap="square" lIns="0" tIns="0" rIns="0" bIns="0" rtlCol="0" anchor="t"/>
          <a:lstStyle/>
          <a:p>
            <a:pPr marL="0" indent="0" algn="l">
              <a:lnSpc>
                <a:spcPts val="2350"/>
              </a:lnSpc>
              <a:buNone/>
            </a:pPr>
            <a:r>
              <a:rPr lang="en-US" sz="1600" dirty="0">
                <a:solidFill>
                  <a:srgbClr val="272525"/>
                </a:solidFill>
                <a:latin typeface="Inter" pitchFamily="34" charset="0"/>
                <a:ea typeface="Inter" pitchFamily="34" charset="-122"/>
                <a:cs typeface="Inter" pitchFamily="34" charset="-120"/>
              </a:rPr>
              <a:t>To provide richer context and facilitate more nuanced analysis, entities within the knowledge graph are now linked to relevant subject domains. This process categorises entities, making the graph more organised and insightful.</a:t>
            </a:r>
            <a:endParaRPr lang="en-US" sz="1600" dirty="0"/>
          </a:p>
        </p:txBody>
      </p:sp>
      <p:sp>
        <p:nvSpPr>
          <p:cNvPr id="4" name="Shape 2"/>
          <p:cNvSpPr/>
          <p:nvPr/>
        </p:nvSpPr>
        <p:spPr>
          <a:xfrm>
            <a:off x="760690" y="2284452"/>
            <a:ext cx="6459379" cy="2205633"/>
          </a:xfrm>
          <a:prstGeom prst="roundRect">
            <a:avLst>
              <a:gd name="adj" fmla="val 3622"/>
            </a:avLst>
          </a:prstGeom>
          <a:solidFill>
            <a:schemeClr val="accent1">
              <a:lumMod val="40000"/>
              <a:lumOff val="60000"/>
            </a:schemeClr>
          </a:solidFill>
          <a:ln w="7620">
            <a:solidFill>
              <a:srgbClr val="C6BDDA"/>
            </a:solidFill>
            <a:prstDash val="solid"/>
          </a:ln>
        </p:spPr>
      </p:sp>
      <p:sp>
        <p:nvSpPr>
          <p:cNvPr id="5" name="Shape 3"/>
          <p:cNvSpPr/>
          <p:nvPr/>
        </p:nvSpPr>
        <p:spPr>
          <a:xfrm>
            <a:off x="958453" y="2482215"/>
            <a:ext cx="570548" cy="570548"/>
          </a:xfrm>
          <a:prstGeom prst="roundRect">
            <a:avLst>
              <a:gd name="adj" fmla="val 16025094"/>
            </a:avLst>
          </a:prstGeom>
          <a:solidFill>
            <a:schemeClr val="accent1">
              <a:lumMod val="40000"/>
              <a:lumOff val="60000"/>
            </a:schemeClr>
          </a:solidFill>
          <a:ln/>
        </p:spPr>
      </p:sp>
      <p:pic>
        <p:nvPicPr>
          <p:cNvPr id="6" name="Image 0" descr="preencoded.png"/>
          <p:cNvPicPr>
            <a:picLocks noChangeAspect="1"/>
          </p:cNvPicPr>
          <p:nvPr/>
        </p:nvPicPr>
        <p:blipFill>
          <a:blip r:embed="rId3"/>
          <a:stretch>
            <a:fillRect/>
          </a:stretch>
        </p:blipFill>
        <p:spPr>
          <a:xfrm>
            <a:off x="1115378" y="2606993"/>
            <a:ext cx="256699" cy="320873"/>
          </a:xfrm>
          <a:prstGeom prst="rect">
            <a:avLst/>
          </a:prstGeom>
        </p:spPr>
      </p:pic>
      <p:sp>
        <p:nvSpPr>
          <p:cNvPr id="7" name="Text 4"/>
          <p:cNvSpPr/>
          <p:nvPr/>
        </p:nvSpPr>
        <p:spPr>
          <a:xfrm>
            <a:off x="958453" y="3242905"/>
            <a:ext cx="2615208" cy="32694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Science</a:t>
            </a:r>
            <a:endParaRPr lang="en-US" sz="2050" dirty="0"/>
          </a:p>
        </p:txBody>
      </p:sp>
      <p:sp>
        <p:nvSpPr>
          <p:cNvPr id="8" name="Text 5"/>
          <p:cNvSpPr/>
          <p:nvPr/>
        </p:nvSpPr>
        <p:spPr>
          <a:xfrm>
            <a:off x="958453" y="3683913"/>
            <a:ext cx="6063853" cy="60840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Linking scientific terms, theories, and discoveries to the 'Science' domain.</a:t>
            </a:r>
            <a:endParaRPr lang="en-US" sz="1450" dirty="0"/>
          </a:p>
        </p:txBody>
      </p:sp>
      <p:sp>
        <p:nvSpPr>
          <p:cNvPr id="9" name="Shape 6"/>
          <p:cNvSpPr/>
          <p:nvPr/>
        </p:nvSpPr>
        <p:spPr>
          <a:xfrm>
            <a:off x="7410212" y="2284452"/>
            <a:ext cx="6459498" cy="2205633"/>
          </a:xfrm>
          <a:prstGeom prst="roundRect">
            <a:avLst>
              <a:gd name="adj" fmla="val 3622"/>
            </a:avLst>
          </a:prstGeom>
          <a:solidFill>
            <a:schemeClr val="accent1">
              <a:lumMod val="40000"/>
              <a:lumOff val="60000"/>
            </a:schemeClr>
          </a:solidFill>
          <a:ln w="7620">
            <a:solidFill>
              <a:srgbClr val="C6BDDA"/>
            </a:solidFill>
            <a:prstDash val="solid"/>
          </a:ln>
        </p:spPr>
      </p:sp>
      <p:sp>
        <p:nvSpPr>
          <p:cNvPr id="10" name="Shape 7"/>
          <p:cNvSpPr/>
          <p:nvPr/>
        </p:nvSpPr>
        <p:spPr>
          <a:xfrm>
            <a:off x="7607975" y="2482215"/>
            <a:ext cx="570548" cy="570548"/>
          </a:xfrm>
          <a:prstGeom prst="roundRect">
            <a:avLst>
              <a:gd name="adj" fmla="val 16025094"/>
            </a:avLst>
          </a:prstGeom>
          <a:solidFill>
            <a:schemeClr val="accent1">
              <a:lumMod val="40000"/>
              <a:lumOff val="60000"/>
            </a:schemeClr>
          </a:solidFill>
          <a:ln/>
        </p:spPr>
      </p:sp>
      <p:pic>
        <p:nvPicPr>
          <p:cNvPr id="11" name="Image 1" descr="preencoded.png"/>
          <p:cNvPicPr>
            <a:picLocks noChangeAspect="1"/>
          </p:cNvPicPr>
          <p:nvPr/>
        </p:nvPicPr>
        <p:blipFill>
          <a:blip r:embed="rId4"/>
          <a:stretch>
            <a:fillRect/>
          </a:stretch>
        </p:blipFill>
        <p:spPr>
          <a:xfrm>
            <a:off x="7764899" y="2606993"/>
            <a:ext cx="256699" cy="320873"/>
          </a:xfrm>
          <a:prstGeom prst="rect">
            <a:avLst/>
          </a:prstGeom>
        </p:spPr>
      </p:pic>
      <p:sp>
        <p:nvSpPr>
          <p:cNvPr id="12" name="Text 8"/>
          <p:cNvSpPr/>
          <p:nvPr/>
        </p:nvSpPr>
        <p:spPr>
          <a:xfrm>
            <a:off x="7607975" y="3242905"/>
            <a:ext cx="2615208" cy="32694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History</a:t>
            </a:r>
            <a:endParaRPr lang="en-US" sz="2050" dirty="0"/>
          </a:p>
        </p:txBody>
      </p:sp>
      <p:sp>
        <p:nvSpPr>
          <p:cNvPr id="13" name="Text 9"/>
          <p:cNvSpPr/>
          <p:nvPr/>
        </p:nvSpPr>
        <p:spPr>
          <a:xfrm>
            <a:off x="7607975" y="3683913"/>
            <a:ext cx="6063972" cy="60840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Connecting historical figures, events, and periods to the 'History' domain.</a:t>
            </a:r>
            <a:endParaRPr lang="en-US" sz="1450" dirty="0"/>
          </a:p>
        </p:txBody>
      </p:sp>
      <p:sp>
        <p:nvSpPr>
          <p:cNvPr id="14" name="Shape 10"/>
          <p:cNvSpPr/>
          <p:nvPr/>
        </p:nvSpPr>
        <p:spPr>
          <a:xfrm>
            <a:off x="760690" y="4680228"/>
            <a:ext cx="6459379" cy="2205633"/>
          </a:xfrm>
          <a:prstGeom prst="roundRect">
            <a:avLst>
              <a:gd name="adj" fmla="val 3622"/>
            </a:avLst>
          </a:prstGeom>
          <a:solidFill>
            <a:schemeClr val="accent1">
              <a:lumMod val="40000"/>
              <a:lumOff val="60000"/>
            </a:schemeClr>
          </a:solidFill>
          <a:ln w="7620">
            <a:solidFill>
              <a:srgbClr val="C6BDDA"/>
            </a:solidFill>
            <a:prstDash val="solid"/>
          </a:ln>
        </p:spPr>
      </p:sp>
      <p:sp>
        <p:nvSpPr>
          <p:cNvPr id="15" name="Shape 11"/>
          <p:cNvSpPr/>
          <p:nvPr/>
        </p:nvSpPr>
        <p:spPr>
          <a:xfrm>
            <a:off x="958453" y="4877991"/>
            <a:ext cx="570548" cy="570548"/>
          </a:xfrm>
          <a:prstGeom prst="roundRect">
            <a:avLst>
              <a:gd name="adj" fmla="val 16025094"/>
            </a:avLst>
          </a:prstGeom>
          <a:solidFill>
            <a:schemeClr val="accent1">
              <a:lumMod val="40000"/>
              <a:lumOff val="60000"/>
            </a:schemeClr>
          </a:solidFill>
          <a:ln/>
        </p:spPr>
      </p:sp>
      <p:pic>
        <p:nvPicPr>
          <p:cNvPr id="16" name="Image 2" descr="preencoded.png"/>
          <p:cNvPicPr>
            <a:picLocks noChangeAspect="1"/>
          </p:cNvPicPr>
          <p:nvPr/>
        </p:nvPicPr>
        <p:blipFill>
          <a:blip r:embed="rId5"/>
          <a:stretch>
            <a:fillRect/>
          </a:stretch>
        </p:blipFill>
        <p:spPr>
          <a:xfrm>
            <a:off x="1115378" y="5002768"/>
            <a:ext cx="256699" cy="320873"/>
          </a:xfrm>
          <a:prstGeom prst="rect">
            <a:avLst/>
          </a:prstGeom>
        </p:spPr>
      </p:pic>
      <p:sp>
        <p:nvSpPr>
          <p:cNvPr id="17" name="Text 12"/>
          <p:cNvSpPr/>
          <p:nvPr/>
        </p:nvSpPr>
        <p:spPr>
          <a:xfrm>
            <a:off x="958453" y="5638681"/>
            <a:ext cx="2615208" cy="32694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Literature</a:t>
            </a:r>
            <a:endParaRPr lang="en-US" sz="2050" dirty="0"/>
          </a:p>
        </p:txBody>
      </p:sp>
      <p:sp>
        <p:nvSpPr>
          <p:cNvPr id="18" name="Text 13"/>
          <p:cNvSpPr/>
          <p:nvPr/>
        </p:nvSpPr>
        <p:spPr>
          <a:xfrm>
            <a:off x="958453" y="6079688"/>
            <a:ext cx="6063853" cy="60840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Associating authors, works, and literary concepts with the 'Literature' domain.</a:t>
            </a:r>
            <a:endParaRPr lang="en-US" sz="1450" dirty="0"/>
          </a:p>
        </p:txBody>
      </p:sp>
      <p:sp>
        <p:nvSpPr>
          <p:cNvPr id="19" name="Shape 14"/>
          <p:cNvSpPr/>
          <p:nvPr/>
        </p:nvSpPr>
        <p:spPr>
          <a:xfrm>
            <a:off x="7410212" y="4680228"/>
            <a:ext cx="6459498" cy="2205633"/>
          </a:xfrm>
          <a:prstGeom prst="roundRect">
            <a:avLst>
              <a:gd name="adj" fmla="val 3622"/>
            </a:avLst>
          </a:prstGeom>
          <a:solidFill>
            <a:schemeClr val="accent1">
              <a:lumMod val="40000"/>
              <a:lumOff val="60000"/>
            </a:schemeClr>
          </a:solidFill>
          <a:ln w="7620">
            <a:solidFill>
              <a:srgbClr val="C6BDDA"/>
            </a:solidFill>
            <a:prstDash val="solid"/>
          </a:ln>
        </p:spPr>
      </p:sp>
      <p:sp>
        <p:nvSpPr>
          <p:cNvPr id="20" name="Shape 15"/>
          <p:cNvSpPr/>
          <p:nvPr/>
        </p:nvSpPr>
        <p:spPr>
          <a:xfrm>
            <a:off x="7607975" y="4877991"/>
            <a:ext cx="570548" cy="570548"/>
          </a:xfrm>
          <a:prstGeom prst="roundRect">
            <a:avLst>
              <a:gd name="adj" fmla="val 16025094"/>
            </a:avLst>
          </a:prstGeom>
          <a:solidFill>
            <a:schemeClr val="accent1">
              <a:lumMod val="40000"/>
              <a:lumOff val="60000"/>
            </a:schemeClr>
          </a:solidFill>
          <a:ln/>
        </p:spPr>
      </p:sp>
      <p:pic>
        <p:nvPicPr>
          <p:cNvPr id="21" name="Image 3" descr="preencoded.png"/>
          <p:cNvPicPr>
            <a:picLocks noChangeAspect="1"/>
          </p:cNvPicPr>
          <p:nvPr/>
        </p:nvPicPr>
        <p:blipFill>
          <a:blip r:embed="rId6"/>
          <a:stretch>
            <a:fillRect/>
          </a:stretch>
        </p:blipFill>
        <p:spPr>
          <a:xfrm>
            <a:off x="7764899" y="5002768"/>
            <a:ext cx="256699" cy="320873"/>
          </a:xfrm>
          <a:prstGeom prst="rect">
            <a:avLst/>
          </a:prstGeom>
        </p:spPr>
      </p:pic>
      <p:sp>
        <p:nvSpPr>
          <p:cNvPr id="22" name="Text 16"/>
          <p:cNvSpPr/>
          <p:nvPr/>
        </p:nvSpPr>
        <p:spPr>
          <a:xfrm>
            <a:off x="7607975" y="5638681"/>
            <a:ext cx="2615208" cy="32694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Geography</a:t>
            </a:r>
            <a:endParaRPr lang="en-US" sz="2050" dirty="0"/>
          </a:p>
        </p:txBody>
      </p:sp>
      <p:sp>
        <p:nvSpPr>
          <p:cNvPr id="23" name="Text 17"/>
          <p:cNvSpPr/>
          <p:nvPr/>
        </p:nvSpPr>
        <p:spPr>
          <a:xfrm>
            <a:off x="7607975" y="6079688"/>
            <a:ext cx="6063972" cy="60840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Mapping locations, landmarks, and geographical features to the 'Geography' domain.</a:t>
            </a:r>
            <a:endParaRPr lang="en-US" sz="1450" dirty="0"/>
          </a:p>
        </p:txBody>
      </p:sp>
      <p:sp>
        <p:nvSpPr>
          <p:cNvPr id="24" name="Text 18"/>
          <p:cNvSpPr/>
          <p:nvPr/>
        </p:nvSpPr>
        <p:spPr>
          <a:xfrm>
            <a:off x="760690" y="7099816"/>
            <a:ext cx="13109019" cy="608409"/>
          </a:xfrm>
          <a:prstGeom prst="rect">
            <a:avLst/>
          </a:prstGeom>
          <a:noFill/>
          <a:ln/>
        </p:spPr>
        <p:txBody>
          <a:bodyPr wrap="square" lIns="0" tIns="0" rIns="0" bIns="0" rtlCol="0" anchor="t"/>
          <a:lstStyle/>
          <a:p>
            <a:pPr marL="0" indent="0" algn="l">
              <a:lnSpc>
                <a:spcPts val="2350"/>
              </a:lnSpc>
              <a:buNone/>
            </a:pPr>
            <a:r>
              <a:rPr lang="en-US" sz="1600" dirty="0">
                <a:solidFill>
                  <a:srgbClr val="272525"/>
                </a:solidFill>
                <a:latin typeface="Inter" pitchFamily="34" charset="0"/>
                <a:ea typeface="Inter" pitchFamily="34" charset="-122"/>
                <a:cs typeface="Inter" pitchFamily="34" charset="-120"/>
              </a:rPr>
              <a:t>This domain linking enriches the graph with valuable metadata, enabling users to filter, explore, and analyse information based on specific areas of knowledge. For example, a query about "Newton" could reveal his contributions in both "Science" and "History".</a:t>
            </a:r>
            <a:endParaRPr lang="en-US" sz="1600" dirty="0"/>
          </a:p>
        </p:txBody>
      </p:sp>
      <p:sp>
        <p:nvSpPr>
          <p:cNvPr id="25" name="Rectangle 24">
            <a:extLst>
              <a:ext uri="{FF2B5EF4-FFF2-40B4-BE49-F238E27FC236}">
                <a16:creationId xmlns:a16="http://schemas.microsoft.com/office/drawing/2014/main" id="{7AC9725C-B33F-B5F0-0D8C-387EEE4EA558}"/>
              </a:ext>
            </a:extLst>
          </p:cNvPr>
          <p:cNvSpPr/>
          <p:nvPr/>
        </p:nvSpPr>
        <p:spPr>
          <a:xfrm>
            <a:off x="0" y="7708225"/>
            <a:ext cx="14630400" cy="521375"/>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C2A16-792C-5C2B-DB8B-9CFDAB7CB6B8}"/>
              </a:ext>
            </a:extLst>
          </p:cNvPr>
          <p:cNvSpPr txBox="1"/>
          <p:nvPr/>
        </p:nvSpPr>
        <p:spPr>
          <a:xfrm>
            <a:off x="479502" y="947854"/>
            <a:ext cx="9099396" cy="553998"/>
          </a:xfrm>
          <a:prstGeom prst="rect">
            <a:avLst/>
          </a:prstGeom>
          <a:noFill/>
        </p:spPr>
        <p:txBody>
          <a:bodyPr wrap="square" rtlCol="0">
            <a:spAutoFit/>
          </a:bodyPr>
          <a:lstStyle/>
          <a:p>
            <a:r>
              <a:rPr lang="en-IN" sz="3000" dirty="0">
                <a:solidFill>
                  <a:srgbClr val="FF0000"/>
                </a:solidFill>
                <a:latin typeface="Petrona Bold"/>
              </a:rPr>
              <a:t>Domain Linking: Enriching Context</a:t>
            </a:r>
          </a:p>
        </p:txBody>
      </p:sp>
      <p:sp>
        <p:nvSpPr>
          <p:cNvPr id="4" name="Rectangle 3">
            <a:extLst>
              <a:ext uri="{FF2B5EF4-FFF2-40B4-BE49-F238E27FC236}">
                <a16:creationId xmlns:a16="http://schemas.microsoft.com/office/drawing/2014/main" id="{8E023316-D0E0-6FCE-FBD7-A869E3F27331}"/>
              </a:ext>
            </a:extLst>
          </p:cNvPr>
          <p:cNvSpPr/>
          <p:nvPr/>
        </p:nvSpPr>
        <p:spPr>
          <a:xfrm>
            <a:off x="0" y="7683190"/>
            <a:ext cx="14630400" cy="54641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a:extLst>
              <a:ext uri="{FF2B5EF4-FFF2-40B4-BE49-F238E27FC236}">
                <a16:creationId xmlns:a16="http://schemas.microsoft.com/office/drawing/2014/main" id="{6FC9DB1E-B6F3-1335-7F65-052BAE938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363" y="1935046"/>
            <a:ext cx="8829675" cy="531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849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57922" y="591015"/>
            <a:ext cx="11106615" cy="1393901"/>
          </a:xfrm>
          <a:prstGeom prst="rect">
            <a:avLst/>
          </a:prstGeom>
          <a:noFill/>
          <a:ln/>
        </p:spPr>
        <p:txBody>
          <a:bodyPr wrap="none" lIns="0" tIns="0" rIns="0" bIns="0" rtlCol="0" anchor="t"/>
          <a:lstStyle/>
          <a:p>
            <a:pPr marL="0" indent="0" algn="l">
              <a:lnSpc>
                <a:spcPts val="5350"/>
              </a:lnSpc>
              <a:buNone/>
            </a:pPr>
            <a:r>
              <a:rPr lang="en-US" sz="4250" b="1" dirty="0">
                <a:solidFill>
                  <a:srgbClr val="FF5050"/>
                </a:solidFill>
                <a:latin typeface="Petrona Bold" pitchFamily="34" charset="0"/>
                <a:ea typeface="Petrona Bold" pitchFamily="34" charset="-122"/>
                <a:cs typeface="Petrona Bold" pitchFamily="34" charset="-120"/>
              </a:rPr>
              <a:t>Deployment: Interactive Streamlit Application</a:t>
            </a:r>
            <a:endParaRPr lang="en-US" sz="4250" dirty="0">
              <a:solidFill>
                <a:srgbClr val="FF5050"/>
              </a:solidFill>
            </a:endParaRPr>
          </a:p>
        </p:txBody>
      </p:sp>
      <p:sp>
        <p:nvSpPr>
          <p:cNvPr id="3" name="Text 1"/>
          <p:cNvSpPr/>
          <p:nvPr/>
        </p:nvSpPr>
        <p:spPr>
          <a:xfrm>
            <a:off x="793790" y="1661532"/>
            <a:ext cx="11617517" cy="1497077"/>
          </a:xfrm>
          <a:prstGeom prst="rect">
            <a:avLst/>
          </a:prstGeom>
          <a:noFill/>
          <a:ln/>
        </p:spPr>
        <p:txBody>
          <a:bodyPr wrap="square" lIns="0" tIns="0" rIns="0" bIns="0" rtlCol="0" anchor="t"/>
          <a:lstStyle/>
          <a:p>
            <a:pPr marL="0" indent="0" algn="just">
              <a:lnSpc>
                <a:spcPct val="150000"/>
              </a:lnSpc>
              <a:buNone/>
            </a:pPr>
            <a:r>
              <a:rPr lang="en-US" sz="1600" dirty="0">
                <a:solidFill>
                  <a:srgbClr val="272525"/>
                </a:solidFill>
                <a:latin typeface="Inter" pitchFamily="34" charset="0"/>
                <a:ea typeface="Inter" pitchFamily="34" charset="-122"/>
                <a:cs typeface="Inter" pitchFamily="34" charset="-120"/>
              </a:rPr>
              <a:t>The semantic knowledge graph system has been deployed as an interactive web application using </a:t>
            </a:r>
            <a:r>
              <a:rPr lang="en-US" sz="1600" dirty="0">
                <a:solidFill>
                  <a:srgbClr val="876CD4"/>
                </a:solidFill>
                <a:latin typeface="Inter" pitchFamily="34" charset="0"/>
                <a:ea typeface="Inter" pitchFamily="34" charset="-122"/>
                <a:cs typeface="Inter" pitchFamily="34" charset="-120"/>
              </a:rPr>
              <a:t>Streamlit</a:t>
            </a:r>
            <a:r>
              <a:rPr lang="en-US" sz="1600" dirty="0">
                <a:solidFill>
                  <a:srgbClr val="272525"/>
                </a:solidFill>
                <a:latin typeface="Inter" pitchFamily="34" charset="0"/>
                <a:ea typeface="Inter" pitchFamily="34" charset="-122"/>
                <a:cs typeface="Inter" pitchFamily="34" charset="-120"/>
              </a:rPr>
              <a:t>. This deployment provides a user-friendly interface for interacting with the complex underlying data structures.</a:t>
            </a:r>
            <a:endParaRPr lang="en-US" sz="1600" dirty="0"/>
          </a:p>
        </p:txBody>
      </p:sp>
      <p:sp>
        <p:nvSpPr>
          <p:cNvPr id="4" name="Text 2"/>
          <p:cNvSpPr/>
          <p:nvPr/>
        </p:nvSpPr>
        <p:spPr>
          <a:xfrm>
            <a:off x="793790" y="2834652"/>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600" b="1" dirty="0">
                <a:solidFill>
                  <a:srgbClr val="272525"/>
                </a:solidFill>
                <a:latin typeface="Inter" pitchFamily="34" charset="0"/>
                <a:ea typeface="Inter" pitchFamily="34" charset="-122"/>
                <a:cs typeface="Inter" pitchFamily="34" charset="-120"/>
              </a:rPr>
              <a:t>File Upload:</a:t>
            </a:r>
            <a:r>
              <a:rPr lang="en-US" sz="1600" dirty="0">
                <a:solidFill>
                  <a:srgbClr val="272525"/>
                </a:solidFill>
                <a:latin typeface="Inter" pitchFamily="34" charset="0"/>
                <a:ea typeface="Inter" pitchFamily="34" charset="-122"/>
                <a:cs typeface="Inter" pitchFamily="34" charset="-120"/>
              </a:rPr>
              <a:t> Users can upload their own documents for analysis.</a:t>
            </a:r>
            <a:endParaRPr lang="en-US" sz="1600" dirty="0"/>
          </a:p>
        </p:txBody>
      </p:sp>
      <p:sp>
        <p:nvSpPr>
          <p:cNvPr id="5" name="Text 3"/>
          <p:cNvSpPr/>
          <p:nvPr/>
        </p:nvSpPr>
        <p:spPr>
          <a:xfrm>
            <a:off x="793790" y="3337204"/>
            <a:ext cx="7632025" cy="912852"/>
          </a:xfrm>
          <a:prstGeom prst="rect">
            <a:avLst/>
          </a:prstGeom>
          <a:noFill/>
          <a:ln/>
        </p:spPr>
        <p:txBody>
          <a:bodyPr wrap="square" lIns="0" tIns="0" rIns="0" bIns="0" rtlCol="0" anchor="t"/>
          <a:lstStyle/>
          <a:p>
            <a:pPr marL="342900" indent="-342900" algn="l">
              <a:lnSpc>
                <a:spcPts val="2500"/>
              </a:lnSpc>
              <a:buSzPct val="100000"/>
              <a:buChar char="•"/>
            </a:pPr>
            <a:r>
              <a:rPr lang="en-US" sz="1600" b="1" dirty="0">
                <a:solidFill>
                  <a:srgbClr val="272525"/>
                </a:solidFill>
                <a:latin typeface="Inter" pitchFamily="34" charset="0"/>
                <a:ea typeface="Inter" pitchFamily="34" charset="-122"/>
                <a:cs typeface="Inter" pitchFamily="34" charset="-120"/>
              </a:rPr>
              <a:t>Entity &amp; Relation Extraction:</a:t>
            </a:r>
            <a:r>
              <a:rPr lang="en-US" sz="1600" dirty="0">
                <a:solidFill>
                  <a:srgbClr val="272525"/>
                </a:solidFill>
                <a:latin typeface="Inter" pitchFamily="34" charset="0"/>
                <a:ea typeface="Inter" pitchFamily="34" charset="-122"/>
                <a:cs typeface="Inter" pitchFamily="34" charset="-120"/>
              </a:rPr>
              <a:t> Automated identification of key entities and their relationships from uploaded text.</a:t>
            </a:r>
            <a:endParaRPr lang="en-US" sz="1600" dirty="0"/>
          </a:p>
        </p:txBody>
      </p:sp>
      <p:sp>
        <p:nvSpPr>
          <p:cNvPr id="6" name="Text 4"/>
          <p:cNvSpPr/>
          <p:nvPr/>
        </p:nvSpPr>
        <p:spPr>
          <a:xfrm>
            <a:off x="793790" y="4114800"/>
            <a:ext cx="7632025" cy="839747"/>
          </a:xfrm>
          <a:prstGeom prst="rect">
            <a:avLst/>
          </a:prstGeom>
          <a:noFill/>
          <a:ln/>
        </p:spPr>
        <p:txBody>
          <a:bodyPr wrap="square" lIns="0" tIns="0" rIns="0" bIns="0" rtlCol="0" anchor="t"/>
          <a:lstStyle/>
          <a:p>
            <a:pPr marL="342900" indent="-342900" algn="l">
              <a:lnSpc>
                <a:spcPts val="2500"/>
              </a:lnSpc>
              <a:buSzPct val="100000"/>
              <a:buChar char="•"/>
            </a:pPr>
            <a:r>
              <a:rPr lang="en-US" sz="1600" b="1" dirty="0">
                <a:solidFill>
                  <a:srgbClr val="272525"/>
                </a:solidFill>
                <a:latin typeface="Inter" pitchFamily="34" charset="0"/>
                <a:ea typeface="Inter" pitchFamily="34" charset="-122"/>
                <a:cs typeface="Inter" pitchFamily="34" charset="-120"/>
              </a:rPr>
              <a:t>Dynamic Visualization:</a:t>
            </a:r>
            <a:r>
              <a:rPr lang="en-US" sz="1600" dirty="0">
                <a:solidFill>
                  <a:srgbClr val="272525"/>
                </a:solidFill>
                <a:latin typeface="Inter" pitchFamily="34" charset="0"/>
                <a:ea typeface="Inter" pitchFamily="34" charset="-122"/>
                <a:cs typeface="Inter" pitchFamily="34" charset="-120"/>
              </a:rPr>
              <a:t> Real-time rendering of the knowledge graph, allowing users to explore connections visually.</a:t>
            </a:r>
            <a:endParaRPr lang="en-US" sz="1600" dirty="0"/>
          </a:p>
        </p:txBody>
      </p:sp>
      <p:sp>
        <p:nvSpPr>
          <p:cNvPr id="7" name="Text 5"/>
          <p:cNvSpPr/>
          <p:nvPr/>
        </p:nvSpPr>
        <p:spPr>
          <a:xfrm>
            <a:off x="793790" y="4954547"/>
            <a:ext cx="7632025" cy="704493"/>
          </a:xfrm>
          <a:prstGeom prst="rect">
            <a:avLst/>
          </a:prstGeom>
          <a:noFill/>
          <a:ln/>
        </p:spPr>
        <p:txBody>
          <a:bodyPr wrap="square" lIns="0" tIns="0" rIns="0" bIns="0" rtlCol="0" anchor="t"/>
          <a:lstStyle/>
          <a:p>
            <a:pPr marL="342900" indent="-342900" algn="l">
              <a:lnSpc>
                <a:spcPts val="2500"/>
              </a:lnSpc>
              <a:buSzPct val="100000"/>
              <a:buChar char="•"/>
            </a:pPr>
            <a:r>
              <a:rPr lang="en-US" sz="1600" b="1" dirty="0">
                <a:solidFill>
                  <a:srgbClr val="272525"/>
                </a:solidFill>
                <a:latin typeface="Inter" pitchFamily="34" charset="0"/>
                <a:ea typeface="Inter" pitchFamily="34" charset="-122"/>
                <a:cs typeface="Inter" pitchFamily="34" charset="-120"/>
              </a:rPr>
              <a:t>Search Functionality:</a:t>
            </a:r>
            <a:r>
              <a:rPr lang="en-US" sz="1600" dirty="0">
                <a:solidFill>
                  <a:srgbClr val="272525"/>
                </a:solidFill>
                <a:latin typeface="Inter" pitchFamily="34" charset="0"/>
                <a:ea typeface="Inter" pitchFamily="34" charset="-122"/>
                <a:cs typeface="Inter" pitchFamily="34" charset="-120"/>
              </a:rPr>
              <a:t> Integrated search capabilities to quickly locate specific entities or relations within the graph</a:t>
            </a:r>
            <a:r>
              <a:rPr lang="en-US" sz="1550" dirty="0">
                <a:solidFill>
                  <a:srgbClr val="272525"/>
                </a:solidFill>
                <a:latin typeface="Inter" pitchFamily="34" charset="0"/>
                <a:ea typeface="Inter" pitchFamily="34" charset="-122"/>
                <a:cs typeface="Inter" pitchFamily="34" charset="-120"/>
              </a:rPr>
              <a:t>.</a:t>
            </a:r>
            <a:endParaRPr lang="en-US" sz="1550" dirty="0"/>
          </a:p>
        </p:txBody>
      </p:sp>
      <p:sp>
        <p:nvSpPr>
          <p:cNvPr id="8" name="Text 6"/>
          <p:cNvSpPr/>
          <p:nvPr/>
        </p:nvSpPr>
        <p:spPr>
          <a:xfrm>
            <a:off x="793790" y="5837634"/>
            <a:ext cx="7632025" cy="95261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This interactive platform makes the powerful capabilities of the semantic knowledge graph accessible to a broader audience, facilitating data exploration and insight generation.</a:t>
            </a:r>
            <a:endParaRPr lang="en-US" sz="1600" dirty="0"/>
          </a:p>
        </p:txBody>
      </p:sp>
      <p:sp>
        <p:nvSpPr>
          <p:cNvPr id="10" name="Rectangle 9">
            <a:extLst>
              <a:ext uri="{FF2B5EF4-FFF2-40B4-BE49-F238E27FC236}">
                <a16:creationId xmlns:a16="http://schemas.microsoft.com/office/drawing/2014/main" id="{E5AE5629-D9EA-9E78-3BA4-EDA7EB7F24B6}"/>
              </a:ext>
            </a:extLst>
          </p:cNvPr>
          <p:cNvSpPr/>
          <p:nvPr/>
        </p:nvSpPr>
        <p:spPr>
          <a:xfrm>
            <a:off x="0" y="7716644"/>
            <a:ext cx="14630400" cy="512956"/>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Uploaded image">
            <a:extLst>
              <a:ext uri="{FF2B5EF4-FFF2-40B4-BE49-F238E27FC236}">
                <a16:creationId xmlns:a16="http://schemas.microsoft.com/office/drawing/2014/main" id="{ACD38B37-31F2-4364-17B9-4D317184F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0225" y="2603242"/>
            <a:ext cx="4210050" cy="4133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Text 0"/>
          <p:cNvSpPr/>
          <p:nvPr/>
        </p:nvSpPr>
        <p:spPr>
          <a:xfrm>
            <a:off x="793790" y="637342"/>
            <a:ext cx="7556421" cy="1364456"/>
          </a:xfrm>
          <a:prstGeom prst="rect">
            <a:avLst/>
          </a:prstGeom>
          <a:noFill/>
          <a:ln/>
        </p:spPr>
        <p:txBody>
          <a:bodyPr wrap="square" lIns="0" tIns="0" rIns="0" bIns="0" rtlCol="0" anchor="t"/>
          <a:lstStyle/>
          <a:p>
            <a:pPr marL="0" indent="0" algn="l">
              <a:lnSpc>
                <a:spcPts val="5350"/>
              </a:lnSpc>
              <a:buNone/>
            </a:pPr>
            <a:r>
              <a:rPr lang="en-US" sz="4250" b="1" dirty="0">
                <a:solidFill>
                  <a:srgbClr val="F95F88"/>
                </a:solidFill>
                <a:latin typeface="Petrona Bold" pitchFamily="34" charset="0"/>
                <a:ea typeface="Petrona Bold" pitchFamily="34" charset="-122"/>
                <a:cs typeface="Petrona Bold" pitchFamily="34" charset="-120"/>
              </a:rPr>
              <a:t>System Architecture: End-to-End Flow</a:t>
            </a:r>
            <a:endParaRPr lang="en-US" sz="4250" dirty="0"/>
          </a:p>
        </p:txBody>
      </p:sp>
      <p:sp>
        <p:nvSpPr>
          <p:cNvPr id="4" name="Text 1"/>
          <p:cNvSpPr/>
          <p:nvPr/>
        </p:nvSpPr>
        <p:spPr>
          <a:xfrm>
            <a:off x="793790" y="2299454"/>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 complete system architecture integrates all components from raw data ingestion to advanced graph analysis, forming a cohesive and powerful knowledge management solution.</a:t>
            </a:r>
            <a:endParaRPr lang="en-US" sz="1550" dirty="0"/>
          </a:p>
        </p:txBody>
      </p:sp>
      <p:pic>
        <p:nvPicPr>
          <p:cNvPr id="5" name="Image 1" descr="preencoded.png"/>
          <p:cNvPicPr>
            <a:picLocks noChangeAspect="1"/>
          </p:cNvPicPr>
          <p:nvPr/>
        </p:nvPicPr>
        <p:blipFill>
          <a:blip r:embed="rId3"/>
          <a:stretch>
            <a:fillRect/>
          </a:stretch>
        </p:blipFill>
        <p:spPr>
          <a:xfrm>
            <a:off x="793790" y="3475315"/>
            <a:ext cx="7556421" cy="3258502"/>
          </a:xfrm>
          <a:prstGeom prst="rect">
            <a:avLst/>
          </a:prstGeom>
        </p:spPr>
      </p:pic>
      <p:sp>
        <p:nvSpPr>
          <p:cNvPr id="6" name="Text 2"/>
          <p:cNvSpPr/>
          <p:nvPr/>
        </p:nvSpPr>
        <p:spPr>
          <a:xfrm>
            <a:off x="1302258" y="6105170"/>
            <a:ext cx="1885727" cy="235716"/>
          </a:xfrm>
          <a:prstGeom prst="rect">
            <a:avLst/>
          </a:prstGeom>
          <a:noFill/>
          <a:ln/>
        </p:spPr>
        <p:txBody>
          <a:bodyPr wrap="none" lIns="0" tIns="0" rIns="0" bIns="0" rtlCol="0" anchor="t"/>
          <a:lstStyle/>
          <a:p>
            <a:pPr marL="0" indent="0" algn="l">
              <a:lnSpc>
                <a:spcPts val="1850"/>
              </a:lnSpc>
              <a:buNone/>
            </a:pPr>
            <a:r>
              <a:rPr lang="en-US" sz="1450" b="1" dirty="0">
                <a:solidFill>
                  <a:srgbClr val="FFFFFF"/>
                </a:solidFill>
                <a:latin typeface="Petrona Bold" pitchFamily="34" charset="0"/>
                <a:ea typeface="Petrona Bold" pitchFamily="34" charset="-122"/>
                <a:cs typeface="Petrona Bold" pitchFamily="34" charset="-120"/>
              </a:rPr>
              <a:t>Deployment</a:t>
            </a:r>
            <a:endParaRPr lang="en-US" sz="1450" dirty="0"/>
          </a:p>
        </p:txBody>
      </p:sp>
      <p:sp>
        <p:nvSpPr>
          <p:cNvPr id="7" name="Text 3"/>
          <p:cNvSpPr/>
          <p:nvPr/>
        </p:nvSpPr>
        <p:spPr>
          <a:xfrm>
            <a:off x="1302258" y="5350879"/>
            <a:ext cx="1885727" cy="235716"/>
          </a:xfrm>
          <a:prstGeom prst="rect">
            <a:avLst/>
          </a:prstGeom>
          <a:noFill/>
          <a:ln/>
        </p:spPr>
        <p:txBody>
          <a:bodyPr wrap="none" lIns="0" tIns="0" rIns="0" bIns="0" rtlCol="0" anchor="t"/>
          <a:lstStyle/>
          <a:p>
            <a:pPr marL="0" indent="0" algn="l">
              <a:lnSpc>
                <a:spcPts val="1850"/>
              </a:lnSpc>
              <a:buNone/>
            </a:pPr>
            <a:r>
              <a:rPr lang="en-US" sz="1450" b="1" dirty="0">
                <a:solidFill>
                  <a:srgbClr val="FFFFFF"/>
                </a:solidFill>
                <a:latin typeface="Petrona Bold" pitchFamily="34" charset="0"/>
                <a:ea typeface="Petrona Bold" pitchFamily="34" charset="-122"/>
                <a:cs typeface="Petrona Bold" pitchFamily="34" charset="-120"/>
              </a:rPr>
              <a:t>Graph Construction</a:t>
            </a:r>
            <a:endParaRPr lang="en-US" sz="1450" dirty="0"/>
          </a:p>
        </p:txBody>
      </p:sp>
      <p:sp>
        <p:nvSpPr>
          <p:cNvPr id="8" name="Text 4"/>
          <p:cNvSpPr/>
          <p:nvPr/>
        </p:nvSpPr>
        <p:spPr>
          <a:xfrm>
            <a:off x="1302258" y="4604207"/>
            <a:ext cx="1885727" cy="235716"/>
          </a:xfrm>
          <a:prstGeom prst="rect">
            <a:avLst/>
          </a:prstGeom>
          <a:noFill/>
          <a:ln/>
        </p:spPr>
        <p:txBody>
          <a:bodyPr wrap="none" lIns="0" tIns="0" rIns="0" bIns="0" rtlCol="0" anchor="t"/>
          <a:lstStyle/>
          <a:p>
            <a:pPr marL="0" indent="0" algn="l">
              <a:lnSpc>
                <a:spcPts val="1850"/>
              </a:lnSpc>
              <a:buNone/>
            </a:pPr>
            <a:r>
              <a:rPr lang="en-US" sz="1450" b="1" dirty="0">
                <a:solidFill>
                  <a:srgbClr val="FFFFFF"/>
                </a:solidFill>
                <a:latin typeface="Petrona Bold" pitchFamily="34" charset="0"/>
                <a:ea typeface="Petrona Bold" pitchFamily="34" charset="-122"/>
                <a:cs typeface="Petrona Bold" pitchFamily="34" charset="-120"/>
              </a:rPr>
              <a:t>NER &amp; RE</a:t>
            </a:r>
            <a:endParaRPr lang="en-US" sz="1450" dirty="0"/>
          </a:p>
        </p:txBody>
      </p:sp>
      <p:sp>
        <p:nvSpPr>
          <p:cNvPr id="9" name="Text 5"/>
          <p:cNvSpPr/>
          <p:nvPr/>
        </p:nvSpPr>
        <p:spPr>
          <a:xfrm>
            <a:off x="1302258" y="3849916"/>
            <a:ext cx="1885727" cy="235716"/>
          </a:xfrm>
          <a:prstGeom prst="rect">
            <a:avLst/>
          </a:prstGeom>
          <a:noFill/>
          <a:ln/>
        </p:spPr>
        <p:txBody>
          <a:bodyPr wrap="none" lIns="0" tIns="0" rIns="0" bIns="0" rtlCol="0" anchor="t"/>
          <a:lstStyle/>
          <a:p>
            <a:pPr marL="0" indent="0" algn="l">
              <a:lnSpc>
                <a:spcPts val="1850"/>
              </a:lnSpc>
              <a:buNone/>
            </a:pPr>
            <a:r>
              <a:rPr lang="en-US" sz="1450" b="1" dirty="0">
                <a:solidFill>
                  <a:srgbClr val="FFFFFF"/>
                </a:solidFill>
                <a:latin typeface="Petrona Bold" pitchFamily="34" charset="0"/>
                <a:ea typeface="Petrona Bold" pitchFamily="34" charset="-122"/>
                <a:cs typeface="Petrona Bold" pitchFamily="34" charset="-120"/>
              </a:rPr>
              <a:t>Raw Data</a:t>
            </a:r>
            <a:endParaRPr lang="en-US" sz="1450" dirty="0"/>
          </a:p>
        </p:txBody>
      </p:sp>
      <p:sp>
        <p:nvSpPr>
          <p:cNvPr id="10" name="Text 6"/>
          <p:cNvSpPr/>
          <p:nvPr/>
        </p:nvSpPr>
        <p:spPr>
          <a:xfrm>
            <a:off x="793790" y="6957060"/>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This streamlined architecture ensures efficient processing and interaction, enabling users to derive maximum value from the semantic knowledge graph.</a:t>
            </a:r>
            <a:endParaRPr lang="en-US" sz="1550" dirty="0"/>
          </a:p>
        </p:txBody>
      </p:sp>
      <p:pic>
        <p:nvPicPr>
          <p:cNvPr id="2050" name="Picture 2" descr="Generated image">
            <a:extLst>
              <a:ext uri="{FF2B5EF4-FFF2-40B4-BE49-F238E27FC236}">
                <a16:creationId xmlns:a16="http://schemas.microsoft.com/office/drawing/2014/main" id="{270537DD-C9C7-5E7A-CDC8-2EBA05893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6324" y="2594728"/>
            <a:ext cx="5486515" cy="46798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F4C8684-1AD1-2DDD-4E20-868E97691A77}"/>
              </a:ext>
            </a:extLst>
          </p:cNvPr>
          <p:cNvSpPr/>
          <p:nvPr/>
        </p:nvSpPr>
        <p:spPr>
          <a:xfrm>
            <a:off x="0" y="7761249"/>
            <a:ext cx="14630400" cy="468351"/>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3" name="Text 0"/>
          <p:cNvSpPr/>
          <p:nvPr/>
        </p:nvSpPr>
        <p:spPr>
          <a:xfrm>
            <a:off x="1873405" y="2988527"/>
            <a:ext cx="9864729" cy="1410832"/>
          </a:xfrm>
          <a:prstGeom prst="rect">
            <a:avLst/>
          </a:prstGeom>
          <a:noFill/>
          <a:ln/>
        </p:spPr>
        <p:txBody>
          <a:bodyPr wrap="none" lIns="0" tIns="0" rIns="0" bIns="0" rtlCol="0" anchor="t"/>
          <a:lstStyle/>
          <a:p>
            <a:pPr marL="0" indent="0" algn="ctr">
              <a:lnSpc>
                <a:spcPts val="5350"/>
              </a:lnSpc>
              <a:buNone/>
            </a:pPr>
            <a:r>
              <a:rPr lang="en-US" sz="4250" b="1" dirty="0">
                <a:solidFill>
                  <a:srgbClr val="F95F88"/>
                </a:solidFill>
                <a:latin typeface="Petrona Bold" pitchFamily="34" charset="0"/>
                <a:ea typeface="Petrona Bold" pitchFamily="34" charset="-122"/>
                <a:cs typeface="Petrona Bold" pitchFamily="34" charset="-120"/>
              </a:rPr>
              <a:t>THANK YOU</a:t>
            </a:r>
          </a:p>
          <a:p>
            <a:pPr marL="0" indent="0" algn="ctr">
              <a:lnSpc>
                <a:spcPts val="5350"/>
              </a:lnSpc>
              <a:buNone/>
            </a:pPr>
            <a:endParaRPr lang="en-US" sz="4250" dirty="0"/>
          </a:p>
        </p:txBody>
      </p:sp>
      <p:sp>
        <p:nvSpPr>
          <p:cNvPr id="4" name="Text 1"/>
          <p:cNvSpPr/>
          <p:nvPr/>
        </p:nvSpPr>
        <p:spPr>
          <a:xfrm>
            <a:off x="6280190" y="3129439"/>
            <a:ext cx="7556421" cy="952619"/>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5" name="Text 2"/>
          <p:cNvSpPr/>
          <p:nvPr/>
        </p:nvSpPr>
        <p:spPr>
          <a:xfrm>
            <a:off x="4401498" y="5559028"/>
            <a:ext cx="4047892" cy="1261585"/>
          </a:xfrm>
          <a:prstGeom prst="rect">
            <a:avLst/>
          </a:prstGeom>
          <a:noFill/>
          <a:ln/>
        </p:spPr>
        <p:txBody>
          <a:bodyPr wrap="none" lIns="0" tIns="0" rIns="0" bIns="0" rtlCol="0" anchor="t"/>
          <a:lstStyle/>
          <a:p>
            <a:pPr marL="0" indent="0" algn="l">
              <a:lnSpc>
                <a:spcPts val="2650"/>
              </a:lnSpc>
              <a:buNone/>
            </a:pPr>
            <a:r>
              <a:rPr lang="en-US" sz="2100" dirty="0">
                <a:latin typeface="Petrona Bold" pitchFamily="34" charset="0"/>
                <a:ea typeface="Petrona Bold" pitchFamily="34" charset="-122"/>
                <a:cs typeface="Petrona Bold" pitchFamily="34" charset="-120"/>
              </a:rPr>
              <a:t>Shivam Kanse </a:t>
            </a:r>
          </a:p>
          <a:p>
            <a:pPr marL="0" indent="0" algn="l">
              <a:lnSpc>
                <a:spcPts val="2650"/>
              </a:lnSpc>
              <a:buNone/>
            </a:pPr>
            <a:r>
              <a:rPr lang="en-US" sz="2100" dirty="0">
                <a:latin typeface="Petrona Bold" pitchFamily="34" charset="0"/>
                <a:ea typeface="Petrona Bold" pitchFamily="34" charset="-122"/>
                <a:cs typeface="Petrona Bold" pitchFamily="34" charset="-120"/>
              </a:rPr>
              <a:t>SaiTejaswi</a:t>
            </a:r>
          </a:p>
          <a:p>
            <a:pPr marL="0" indent="0" algn="l">
              <a:lnSpc>
                <a:spcPts val="2650"/>
              </a:lnSpc>
              <a:buNone/>
            </a:pPr>
            <a:r>
              <a:rPr lang="en-US" sz="2100" dirty="0" err="1">
                <a:latin typeface="Petrona Bold" pitchFamily="34" charset="0"/>
                <a:ea typeface="Petrona Bold" pitchFamily="34" charset="-122"/>
                <a:cs typeface="Petrona Bold" pitchFamily="34" charset="-120"/>
              </a:rPr>
              <a:t>Poobesh</a:t>
            </a:r>
            <a:r>
              <a:rPr lang="en-US" sz="2100" dirty="0">
                <a:latin typeface="Petrona Bold" pitchFamily="34" charset="0"/>
                <a:ea typeface="Petrona Bold" pitchFamily="34" charset="-122"/>
                <a:cs typeface="Petrona Bold" pitchFamily="34" charset="-120"/>
              </a:rPr>
              <a:t> Raj</a:t>
            </a:r>
          </a:p>
          <a:p>
            <a:pPr marL="0" indent="0" algn="l">
              <a:lnSpc>
                <a:spcPts val="2650"/>
              </a:lnSpc>
              <a:buNone/>
            </a:pPr>
            <a:r>
              <a:rPr lang="en-US" sz="2100" dirty="0">
                <a:latin typeface="Petrona Bold" pitchFamily="34" charset="0"/>
                <a:ea typeface="Petrona Bold" pitchFamily="34" charset="-122"/>
                <a:cs typeface="Petrona Bold" pitchFamily="34" charset="-120"/>
              </a:rPr>
              <a:t>Jahnavi Lakshmi</a:t>
            </a:r>
          </a:p>
        </p:txBody>
      </p:sp>
      <p:sp>
        <p:nvSpPr>
          <p:cNvPr id="6" name="Text 3"/>
          <p:cNvSpPr/>
          <p:nvPr/>
        </p:nvSpPr>
        <p:spPr>
          <a:xfrm>
            <a:off x="6280190" y="5043130"/>
            <a:ext cx="2169200"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7" name="Text 4"/>
          <p:cNvSpPr/>
          <p:nvPr/>
        </p:nvSpPr>
        <p:spPr>
          <a:xfrm>
            <a:off x="6280190" y="4844772"/>
            <a:ext cx="2211645" cy="421600"/>
          </a:xfrm>
          <a:prstGeom prst="rect">
            <a:avLst/>
          </a:prstGeom>
          <a:noFill/>
          <a:ln/>
        </p:spPr>
        <p:txBody>
          <a:bodyPr wrap="none" lIns="0" tIns="0" rIns="0" bIns="0" rtlCol="0" anchor="t"/>
          <a:lstStyle/>
          <a:p>
            <a:pPr marL="0" indent="0" algn="l">
              <a:lnSpc>
                <a:spcPts val="2650"/>
              </a:lnSpc>
              <a:buNone/>
            </a:pPr>
            <a:endParaRPr lang="en-US" sz="2100" b="1" dirty="0">
              <a:solidFill>
                <a:srgbClr val="F95F88"/>
              </a:solidFill>
              <a:latin typeface="Petrona Bold" pitchFamily="34" charset="0"/>
              <a:ea typeface="Petrona Bold" pitchFamily="34" charset="-122"/>
              <a:cs typeface="Petrona Bold" pitchFamily="34" charset="-120"/>
            </a:endParaRPr>
          </a:p>
          <a:p>
            <a:pPr marL="0" indent="0" algn="l">
              <a:lnSpc>
                <a:spcPts val="2650"/>
              </a:lnSpc>
              <a:buNone/>
            </a:pPr>
            <a:endParaRPr lang="en-US" sz="2100" dirty="0"/>
          </a:p>
        </p:txBody>
      </p:sp>
      <p:sp>
        <p:nvSpPr>
          <p:cNvPr id="8" name="Text 5"/>
          <p:cNvSpPr/>
          <p:nvPr/>
        </p:nvSpPr>
        <p:spPr>
          <a:xfrm>
            <a:off x="8941118" y="5043130"/>
            <a:ext cx="2169200"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9" name="Text 6"/>
          <p:cNvSpPr/>
          <p:nvPr/>
        </p:nvSpPr>
        <p:spPr>
          <a:xfrm>
            <a:off x="6322635" y="5391031"/>
            <a:ext cx="2249567" cy="341114"/>
          </a:xfrm>
          <a:prstGeom prst="rect">
            <a:avLst/>
          </a:prstGeom>
          <a:noFill/>
          <a:ln/>
        </p:spPr>
        <p:txBody>
          <a:bodyPr wrap="none" lIns="0" tIns="0" rIns="0" bIns="0" rtlCol="0" anchor="t"/>
          <a:lstStyle/>
          <a:p>
            <a:pPr marL="0" indent="0" algn="l">
              <a:lnSpc>
                <a:spcPts val="2650"/>
              </a:lnSpc>
              <a:buNone/>
            </a:pPr>
            <a:endParaRPr lang="en-US" sz="2100" b="1" dirty="0">
              <a:solidFill>
                <a:srgbClr val="F95F88"/>
              </a:solidFill>
              <a:latin typeface="Petrona Bold" pitchFamily="34" charset="0"/>
              <a:ea typeface="Petrona Bold" pitchFamily="34" charset="-122"/>
              <a:cs typeface="Petrona Bold" pitchFamily="34" charset="-120"/>
            </a:endParaRPr>
          </a:p>
        </p:txBody>
      </p:sp>
      <p:sp>
        <p:nvSpPr>
          <p:cNvPr id="10" name="Text 7"/>
          <p:cNvSpPr/>
          <p:nvPr/>
        </p:nvSpPr>
        <p:spPr>
          <a:xfrm>
            <a:off x="11602045" y="5043130"/>
            <a:ext cx="2249567"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11" name="Text 8"/>
          <p:cNvSpPr/>
          <p:nvPr/>
        </p:nvSpPr>
        <p:spPr>
          <a:xfrm>
            <a:off x="6280190" y="5559028"/>
            <a:ext cx="7556421" cy="521018"/>
          </a:xfrm>
          <a:prstGeom prst="rect">
            <a:avLst/>
          </a:prstGeom>
          <a:noFill/>
          <a:ln/>
        </p:spPr>
        <p:txBody>
          <a:bodyPr wrap="none" lIns="0" tIns="0" rIns="0" bIns="0" rtlCol="0" anchor="t"/>
          <a:lstStyle/>
          <a:p>
            <a:pPr marL="0" indent="0" algn="l">
              <a:lnSpc>
                <a:spcPts val="2500"/>
              </a:lnSpc>
              <a:buNone/>
            </a:pPr>
            <a:endParaRPr lang="en-US" sz="1550" dirty="0"/>
          </a:p>
        </p:txBody>
      </p:sp>
      <p:sp>
        <p:nvSpPr>
          <p:cNvPr id="12" name="TextBox 11">
            <a:extLst>
              <a:ext uri="{FF2B5EF4-FFF2-40B4-BE49-F238E27FC236}">
                <a16:creationId xmlns:a16="http://schemas.microsoft.com/office/drawing/2014/main" id="{523FC8F3-AC99-43BD-89A7-A0EC49A47977}"/>
              </a:ext>
            </a:extLst>
          </p:cNvPr>
          <p:cNvSpPr txBox="1"/>
          <p:nvPr/>
        </p:nvSpPr>
        <p:spPr>
          <a:xfrm>
            <a:off x="793789" y="4714736"/>
            <a:ext cx="8764857" cy="984885"/>
          </a:xfrm>
          <a:prstGeom prst="rect">
            <a:avLst/>
          </a:prstGeom>
          <a:noFill/>
        </p:spPr>
        <p:txBody>
          <a:bodyPr wrap="square" rtlCol="0">
            <a:spAutoFit/>
          </a:bodyPr>
          <a:lstStyle/>
          <a:p>
            <a:r>
              <a:rPr lang="en-US" sz="4000" dirty="0">
                <a:latin typeface="Petrona Bold"/>
              </a:rPr>
              <a:t>Team Members</a:t>
            </a:r>
          </a:p>
          <a:p>
            <a:endParaRPr lang="en-IN" dirty="0"/>
          </a:p>
        </p:txBody>
      </p:sp>
      <p:sp>
        <p:nvSpPr>
          <p:cNvPr id="13" name="Rectangle 12">
            <a:extLst>
              <a:ext uri="{FF2B5EF4-FFF2-40B4-BE49-F238E27FC236}">
                <a16:creationId xmlns:a16="http://schemas.microsoft.com/office/drawing/2014/main" id="{3D4C20C9-CC38-50EB-0F7B-D29580FB91B4}"/>
              </a:ext>
            </a:extLst>
          </p:cNvPr>
          <p:cNvSpPr/>
          <p:nvPr/>
        </p:nvSpPr>
        <p:spPr>
          <a:xfrm>
            <a:off x="0" y="7783551"/>
            <a:ext cx="14630400" cy="446049"/>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57923"/>
            <a:ext cx="9766415" cy="863328"/>
          </a:xfrm>
          <a:prstGeom prst="rect">
            <a:avLst/>
          </a:prstGeom>
          <a:noFill/>
          <a:ln/>
        </p:spPr>
        <p:txBody>
          <a:bodyPr wrap="none" lIns="0" tIns="0" rIns="0" bIns="0" rtlCol="0" anchor="t"/>
          <a:lstStyle/>
          <a:p>
            <a:pPr marL="0" indent="0" algn="l">
              <a:lnSpc>
                <a:spcPts val="5350"/>
              </a:lnSpc>
              <a:buNone/>
            </a:pPr>
            <a:r>
              <a:rPr lang="en-US" sz="4250" b="1" dirty="0">
                <a:solidFill>
                  <a:srgbClr val="FF5050"/>
                </a:solidFill>
                <a:latin typeface="Petrona Bold" pitchFamily="34" charset="0"/>
                <a:ea typeface="Petrona Bold" pitchFamily="34" charset="-122"/>
                <a:cs typeface="Petrona Bold" pitchFamily="34" charset="-120"/>
              </a:rPr>
              <a:t>Project Overview: Building on Milestone 3</a:t>
            </a:r>
            <a:endParaRPr lang="en-US" sz="4250" dirty="0">
              <a:solidFill>
                <a:srgbClr val="FF5050"/>
              </a:solidFill>
            </a:endParaRPr>
          </a:p>
        </p:txBody>
      </p:sp>
      <p:sp>
        <p:nvSpPr>
          <p:cNvPr id="3" name="Text 1"/>
          <p:cNvSpPr/>
          <p:nvPr/>
        </p:nvSpPr>
        <p:spPr>
          <a:xfrm>
            <a:off x="793790" y="1868438"/>
            <a:ext cx="13042821" cy="1189325"/>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Milestone 4 significantly advances the work from Milestone 3, which established the foundational semantic knowledge graph pipeline. This previous phase focused on transforming raw data into a structured, interconnected graph.</a:t>
            </a:r>
            <a:endParaRPr lang="en-US" sz="1600" dirty="0"/>
          </a:p>
        </p:txBody>
      </p:sp>
      <p:sp>
        <p:nvSpPr>
          <p:cNvPr id="4" name="Text 2"/>
          <p:cNvSpPr/>
          <p:nvPr/>
        </p:nvSpPr>
        <p:spPr>
          <a:xfrm>
            <a:off x="793790" y="3281005"/>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Petrona Light" pitchFamily="34" charset="0"/>
                <a:ea typeface="Petrona Light" pitchFamily="34" charset="-122"/>
                <a:cs typeface="Petrona Light" pitchFamily="34" charset="-120"/>
              </a:rPr>
              <a:t>01</a:t>
            </a:r>
            <a:endParaRPr lang="en-US" sz="1550" dirty="0"/>
          </a:p>
        </p:txBody>
      </p:sp>
      <p:sp>
        <p:nvSpPr>
          <p:cNvPr id="5" name="Shape 3"/>
          <p:cNvSpPr/>
          <p:nvPr/>
        </p:nvSpPr>
        <p:spPr>
          <a:xfrm>
            <a:off x="793790" y="3595330"/>
            <a:ext cx="6422231" cy="22860"/>
          </a:xfrm>
          <a:prstGeom prst="rect">
            <a:avLst/>
          </a:prstGeom>
          <a:solidFill>
            <a:schemeClr val="accent1">
              <a:lumMod val="40000"/>
              <a:lumOff val="60000"/>
            </a:schemeClr>
          </a:solidFill>
          <a:ln/>
        </p:spPr>
      </p:sp>
      <p:sp>
        <p:nvSpPr>
          <p:cNvPr id="6" name="Text 4"/>
          <p:cNvSpPr/>
          <p:nvPr/>
        </p:nvSpPr>
        <p:spPr>
          <a:xfrm>
            <a:off x="793790" y="3740229"/>
            <a:ext cx="4036576"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Data Collection &amp; Preprocessing</a:t>
            </a:r>
            <a:endParaRPr lang="en-US" sz="2100" dirty="0"/>
          </a:p>
        </p:txBody>
      </p:sp>
      <p:sp>
        <p:nvSpPr>
          <p:cNvPr id="7" name="Text 5"/>
          <p:cNvSpPr/>
          <p:nvPr/>
        </p:nvSpPr>
        <p:spPr>
          <a:xfrm>
            <a:off x="793790" y="4200406"/>
            <a:ext cx="6422231" cy="63507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Initial phase involving the gathering and cleaning of raw textual data to ensure quality and relevance for subsequent processing.</a:t>
            </a:r>
            <a:endParaRPr lang="en-US" sz="1600" dirty="0"/>
          </a:p>
        </p:txBody>
      </p:sp>
      <p:sp>
        <p:nvSpPr>
          <p:cNvPr id="8" name="Text 6"/>
          <p:cNvSpPr/>
          <p:nvPr/>
        </p:nvSpPr>
        <p:spPr>
          <a:xfrm>
            <a:off x="7414379" y="3281005"/>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Petrona Light" pitchFamily="34" charset="0"/>
                <a:ea typeface="Petrona Light" pitchFamily="34" charset="-122"/>
                <a:cs typeface="Petrona Light" pitchFamily="34" charset="-120"/>
              </a:rPr>
              <a:t>02</a:t>
            </a:r>
            <a:endParaRPr lang="en-US" sz="1550" dirty="0"/>
          </a:p>
        </p:txBody>
      </p:sp>
      <p:sp>
        <p:nvSpPr>
          <p:cNvPr id="9" name="Shape 7"/>
          <p:cNvSpPr/>
          <p:nvPr/>
        </p:nvSpPr>
        <p:spPr>
          <a:xfrm>
            <a:off x="7414379" y="3595330"/>
            <a:ext cx="6422231" cy="22860"/>
          </a:xfrm>
          <a:prstGeom prst="rect">
            <a:avLst/>
          </a:prstGeom>
          <a:solidFill>
            <a:schemeClr val="accent1">
              <a:lumMod val="40000"/>
              <a:lumOff val="60000"/>
            </a:schemeClr>
          </a:solidFill>
          <a:ln/>
        </p:spPr>
      </p:sp>
      <p:sp>
        <p:nvSpPr>
          <p:cNvPr id="10" name="Text 8"/>
          <p:cNvSpPr/>
          <p:nvPr/>
        </p:nvSpPr>
        <p:spPr>
          <a:xfrm>
            <a:off x="7414379" y="3740229"/>
            <a:ext cx="4110752"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Named Entity Recognition (NER)</a:t>
            </a:r>
            <a:endParaRPr lang="en-US" sz="2100" dirty="0"/>
          </a:p>
        </p:txBody>
      </p:sp>
      <p:sp>
        <p:nvSpPr>
          <p:cNvPr id="11" name="Text 9"/>
          <p:cNvSpPr/>
          <p:nvPr/>
        </p:nvSpPr>
        <p:spPr>
          <a:xfrm>
            <a:off x="7414379" y="4200406"/>
            <a:ext cx="6422231" cy="63507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Identification and classification of key entities within the preprocessed text, such as persons, organisations, and locations</a:t>
            </a:r>
            <a:r>
              <a:rPr lang="en-US" sz="1550" dirty="0">
                <a:solidFill>
                  <a:srgbClr val="272525"/>
                </a:solidFill>
                <a:latin typeface="Inter" pitchFamily="34" charset="0"/>
                <a:ea typeface="Inter" pitchFamily="34" charset="-122"/>
                <a:cs typeface="Inter" pitchFamily="34" charset="-120"/>
              </a:rPr>
              <a:t>.</a:t>
            </a:r>
            <a:endParaRPr lang="en-US" sz="1550" dirty="0"/>
          </a:p>
        </p:txBody>
      </p:sp>
      <p:sp>
        <p:nvSpPr>
          <p:cNvPr id="12" name="Text 10"/>
          <p:cNvSpPr/>
          <p:nvPr/>
        </p:nvSpPr>
        <p:spPr>
          <a:xfrm>
            <a:off x="793790" y="5182672"/>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Petrona Light" pitchFamily="34" charset="0"/>
                <a:ea typeface="Petrona Light" pitchFamily="34" charset="-122"/>
                <a:cs typeface="Petrona Light" pitchFamily="34" charset="-120"/>
              </a:rPr>
              <a:t>03</a:t>
            </a:r>
            <a:endParaRPr lang="en-US" sz="1550" dirty="0"/>
          </a:p>
        </p:txBody>
      </p:sp>
      <p:sp>
        <p:nvSpPr>
          <p:cNvPr id="13" name="Shape 11"/>
          <p:cNvSpPr/>
          <p:nvPr/>
        </p:nvSpPr>
        <p:spPr>
          <a:xfrm>
            <a:off x="793790" y="5496997"/>
            <a:ext cx="6422231" cy="22860"/>
          </a:xfrm>
          <a:prstGeom prst="rect">
            <a:avLst/>
          </a:prstGeom>
          <a:solidFill>
            <a:schemeClr val="accent1">
              <a:lumMod val="40000"/>
              <a:lumOff val="60000"/>
            </a:schemeClr>
          </a:solidFill>
          <a:ln/>
        </p:spPr>
      </p:sp>
      <p:sp>
        <p:nvSpPr>
          <p:cNvPr id="14" name="Text 12"/>
          <p:cNvSpPr/>
          <p:nvPr/>
        </p:nvSpPr>
        <p:spPr>
          <a:xfrm>
            <a:off x="793790" y="5641896"/>
            <a:ext cx="2728913"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Relation Extraction</a:t>
            </a:r>
            <a:endParaRPr lang="en-US" sz="2100" dirty="0"/>
          </a:p>
        </p:txBody>
      </p:sp>
      <p:sp>
        <p:nvSpPr>
          <p:cNvPr id="15" name="Text 13"/>
          <p:cNvSpPr/>
          <p:nvPr/>
        </p:nvSpPr>
        <p:spPr>
          <a:xfrm>
            <a:off x="793790" y="6102072"/>
            <a:ext cx="6422231" cy="63507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Discovery and categorisation of semantic relationships between the identified entities, forming the core of the knowledge graph.</a:t>
            </a:r>
            <a:endParaRPr lang="en-US" sz="1600" dirty="0"/>
          </a:p>
        </p:txBody>
      </p:sp>
      <p:sp>
        <p:nvSpPr>
          <p:cNvPr id="16" name="Text 14"/>
          <p:cNvSpPr/>
          <p:nvPr/>
        </p:nvSpPr>
        <p:spPr>
          <a:xfrm>
            <a:off x="7414379" y="5182672"/>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Petrona Light" pitchFamily="34" charset="0"/>
                <a:ea typeface="Petrona Light" pitchFamily="34" charset="-122"/>
                <a:cs typeface="Petrona Light" pitchFamily="34" charset="-120"/>
              </a:rPr>
              <a:t>04</a:t>
            </a:r>
            <a:endParaRPr lang="en-US" sz="1550" dirty="0"/>
          </a:p>
        </p:txBody>
      </p:sp>
      <p:sp>
        <p:nvSpPr>
          <p:cNvPr id="17" name="Shape 15"/>
          <p:cNvSpPr/>
          <p:nvPr/>
        </p:nvSpPr>
        <p:spPr>
          <a:xfrm>
            <a:off x="7414379" y="5496997"/>
            <a:ext cx="6422231" cy="22860"/>
          </a:xfrm>
          <a:prstGeom prst="rect">
            <a:avLst/>
          </a:prstGeom>
          <a:solidFill>
            <a:schemeClr val="accent1">
              <a:lumMod val="40000"/>
              <a:lumOff val="60000"/>
            </a:schemeClr>
          </a:solidFill>
          <a:ln/>
        </p:spPr>
      </p:sp>
      <p:sp>
        <p:nvSpPr>
          <p:cNvPr id="18" name="Text 16"/>
          <p:cNvSpPr/>
          <p:nvPr/>
        </p:nvSpPr>
        <p:spPr>
          <a:xfrm>
            <a:off x="7414379" y="5641896"/>
            <a:ext cx="5718215"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Semantic Graph Construction &amp; Visualization</a:t>
            </a:r>
            <a:endParaRPr lang="en-US" sz="2100" dirty="0"/>
          </a:p>
        </p:txBody>
      </p:sp>
      <p:sp>
        <p:nvSpPr>
          <p:cNvPr id="19" name="Text 17"/>
          <p:cNvSpPr/>
          <p:nvPr/>
        </p:nvSpPr>
        <p:spPr>
          <a:xfrm>
            <a:off x="7414379" y="6102072"/>
            <a:ext cx="6422231" cy="63507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Building the knowledge graph from extracted entities and relations, followed by its visual representation for intuitive understanding.</a:t>
            </a:r>
            <a:endParaRPr lang="en-US" sz="1600" dirty="0"/>
          </a:p>
        </p:txBody>
      </p:sp>
      <p:sp>
        <p:nvSpPr>
          <p:cNvPr id="20" name="Rectangle 19">
            <a:extLst>
              <a:ext uri="{FF2B5EF4-FFF2-40B4-BE49-F238E27FC236}">
                <a16:creationId xmlns:a16="http://schemas.microsoft.com/office/drawing/2014/main" id="{B6C8BC87-49FD-A3F8-7A17-2818C084A03F}"/>
              </a:ext>
            </a:extLst>
          </p:cNvPr>
          <p:cNvSpPr/>
          <p:nvPr/>
        </p:nvSpPr>
        <p:spPr>
          <a:xfrm>
            <a:off x="0" y="7638585"/>
            <a:ext cx="14630400" cy="591015"/>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70156" y="512897"/>
            <a:ext cx="3765436" cy="328517"/>
          </a:xfrm>
          <a:prstGeom prst="rect">
            <a:avLst/>
          </a:prstGeom>
          <a:noFill/>
          <a:ln/>
        </p:spPr>
        <p:txBody>
          <a:bodyPr wrap="none" lIns="0" tIns="0" rIns="0" bIns="0" rtlCol="0" anchor="t"/>
          <a:lstStyle/>
          <a:p>
            <a:pPr marL="0" indent="0" algn="l">
              <a:lnSpc>
                <a:spcPts val="3650"/>
              </a:lnSpc>
              <a:buNone/>
            </a:pPr>
            <a:r>
              <a:rPr lang="en-US" sz="4250" b="1" dirty="0">
                <a:solidFill>
                  <a:srgbClr val="FF5050"/>
                </a:solidFill>
                <a:latin typeface="Petrona Bold" pitchFamily="34" charset="0"/>
                <a:ea typeface="Petrona Bold" pitchFamily="34" charset="-122"/>
                <a:cs typeface="Petrona Bold" pitchFamily="34" charset="-120"/>
              </a:rPr>
              <a:t>Project Output Overview</a:t>
            </a:r>
            <a:endParaRPr lang="en-US" sz="4250" dirty="0">
              <a:solidFill>
                <a:srgbClr val="FF5050"/>
              </a:solidFill>
            </a:endParaRPr>
          </a:p>
        </p:txBody>
      </p:sp>
      <p:sp>
        <p:nvSpPr>
          <p:cNvPr id="3" name="Text 1"/>
          <p:cNvSpPr/>
          <p:nvPr/>
        </p:nvSpPr>
        <p:spPr>
          <a:xfrm>
            <a:off x="970156" y="1098153"/>
            <a:ext cx="12634332" cy="450255"/>
          </a:xfrm>
          <a:prstGeom prst="rect">
            <a:avLst/>
          </a:prstGeom>
          <a:noFill/>
          <a:ln/>
        </p:spPr>
        <p:txBody>
          <a:bodyPr wrap="none" lIns="0" tIns="0" rIns="0" bIns="0" rtlCol="0" anchor="t"/>
          <a:lstStyle/>
          <a:p>
            <a:pPr marL="0" indent="0" algn="l">
              <a:lnSpc>
                <a:spcPct val="150000"/>
              </a:lnSpc>
              <a:buNone/>
            </a:pPr>
            <a:r>
              <a:rPr lang="en-US" sz="1600" dirty="0">
                <a:solidFill>
                  <a:srgbClr val="272525"/>
                </a:solidFill>
                <a:latin typeface="Inter" pitchFamily="34" charset="0"/>
                <a:ea typeface="Inter" pitchFamily="34" charset="-122"/>
                <a:cs typeface="Inter" pitchFamily="34" charset="-120"/>
              </a:rPr>
              <a:t>A unified view of our deployed semantic knowledge graph system, showcasing data upload, extraction, visualization, </a:t>
            </a:r>
          </a:p>
          <a:p>
            <a:pPr marL="0" indent="0" algn="l">
              <a:lnSpc>
                <a:spcPct val="150000"/>
              </a:lnSpc>
              <a:buNone/>
            </a:pPr>
            <a:r>
              <a:rPr lang="en-US" sz="1600" dirty="0">
                <a:solidFill>
                  <a:srgbClr val="272525"/>
                </a:solidFill>
                <a:latin typeface="Inter" pitchFamily="34" charset="0"/>
                <a:ea typeface="Inter" pitchFamily="34" charset="-122"/>
                <a:cs typeface="Inter" pitchFamily="34" charset="-120"/>
              </a:rPr>
              <a:t>and query answering features</a:t>
            </a:r>
            <a:r>
              <a:rPr lang="en-US" sz="1400" dirty="0">
                <a:solidFill>
                  <a:srgbClr val="272525"/>
                </a:solidFill>
                <a:latin typeface="Inter" pitchFamily="34" charset="0"/>
                <a:ea typeface="Inter" pitchFamily="34" charset="-122"/>
                <a:cs typeface="Inter" pitchFamily="34" charset="-120"/>
              </a:rPr>
              <a:t>.</a:t>
            </a:r>
            <a:endParaRPr lang="en-US" sz="1400" dirty="0"/>
          </a:p>
        </p:txBody>
      </p:sp>
      <p:pic>
        <p:nvPicPr>
          <p:cNvPr id="4" name="Image 0" descr="preencoded.png"/>
          <p:cNvPicPr>
            <a:picLocks noChangeAspect="1"/>
          </p:cNvPicPr>
          <p:nvPr/>
        </p:nvPicPr>
        <p:blipFill>
          <a:blip r:embed="rId3"/>
          <a:stretch>
            <a:fillRect/>
          </a:stretch>
        </p:blipFill>
        <p:spPr>
          <a:xfrm>
            <a:off x="602166" y="2012147"/>
            <a:ext cx="3980238" cy="1836228"/>
          </a:xfrm>
          <a:prstGeom prst="rect">
            <a:avLst/>
          </a:prstGeom>
        </p:spPr>
      </p:pic>
      <p:sp>
        <p:nvSpPr>
          <p:cNvPr id="5" name="Text 2"/>
          <p:cNvSpPr/>
          <p:nvPr/>
        </p:nvSpPr>
        <p:spPr>
          <a:xfrm>
            <a:off x="1572322" y="4067920"/>
            <a:ext cx="2442117" cy="195273"/>
          </a:xfrm>
          <a:prstGeom prst="rect">
            <a:avLst/>
          </a:prstGeom>
          <a:noFill/>
          <a:ln/>
        </p:spPr>
        <p:txBody>
          <a:bodyPr wrap="none" lIns="0" tIns="0" rIns="0" bIns="0" rtlCol="0" anchor="t"/>
          <a:lstStyle/>
          <a:p>
            <a:pPr marL="0" indent="0" algn="ctr">
              <a:lnSpc>
                <a:spcPts val="1700"/>
              </a:lnSpc>
              <a:buNone/>
            </a:pPr>
            <a:r>
              <a:rPr lang="en-US" sz="1400" dirty="0">
                <a:solidFill>
                  <a:srgbClr val="272525"/>
                </a:solidFill>
                <a:latin typeface="Inter" pitchFamily="34" charset="0"/>
                <a:ea typeface="Inter" pitchFamily="34" charset="-122"/>
                <a:cs typeface="Inter" pitchFamily="34" charset="-120"/>
              </a:rPr>
              <a:t>Data Upload Interface</a:t>
            </a:r>
            <a:endParaRPr lang="en-US" sz="1400" dirty="0"/>
          </a:p>
        </p:txBody>
      </p:sp>
      <p:pic>
        <p:nvPicPr>
          <p:cNvPr id="6" name="Image 1" descr="preencoded.png"/>
          <p:cNvPicPr>
            <a:picLocks noChangeAspect="1"/>
          </p:cNvPicPr>
          <p:nvPr/>
        </p:nvPicPr>
        <p:blipFill>
          <a:blip r:embed="rId4"/>
          <a:stretch>
            <a:fillRect/>
          </a:stretch>
        </p:blipFill>
        <p:spPr>
          <a:xfrm>
            <a:off x="5212995" y="2012147"/>
            <a:ext cx="3836422" cy="1836228"/>
          </a:xfrm>
          <a:prstGeom prst="rect">
            <a:avLst/>
          </a:prstGeom>
        </p:spPr>
      </p:pic>
      <p:sp>
        <p:nvSpPr>
          <p:cNvPr id="7" name="Text 3"/>
          <p:cNvSpPr/>
          <p:nvPr/>
        </p:nvSpPr>
        <p:spPr>
          <a:xfrm>
            <a:off x="5898995" y="4067920"/>
            <a:ext cx="2252547" cy="174662"/>
          </a:xfrm>
          <a:prstGeom prst="rect">
            <a:avLst/>
          </a:prstGeom>
          <a:noFill/>
          <a:ln/>
        </p:spPr>
        <p:txBody>
          <a:bodyPr wrap="none" lIns="0" tIns="0" rIns="0" bIns="0" rtlCol="0" anchor="t"/>
          <a:lstStyle/>
          <a:p>
            <a:pPr marL="0" indent="0" algn="ctr">
              <a:lnSpc>
                <a:spcPts val="1700"/>
              </a:lnSpc>
              <a:buNone/>
            </a:pPr>
            <a:r>
              <a:rPr lang="en-US" sz="1400" dirty="0">
                <a:solidFill>
                  <a:srgbClr val="272525"/>
                </a:solidFill>
                <a:latin typeface="Inter" pitchFamily="34" charset="0"/>
                <a:ea typeface="Inter" pitchFamily="34" charset="-122"/>
                <a:cs typeface="Inter" pitchFamily="34" charset="-120"/>
              </a:rPr>
              <a:t>Graph Visualization</a:t>
            </a:r>
            <a:endParaRPr lang="en-US" sz="1400" dirty="0"/>
          </a:p>
        </p:txBody>
      </p:sp>
      <p:pic>
        <p:nvPicPr>
          <p:cNvPr id="8" name="Image 2" descr="preencoded.png"/>
          <p:cNvPicPr>
            <a:picLocks noChangeAspect="1"/>
          </p:cNvPicPr>
          <p:nvPr/>
        </p:nvPicPr>
        <p:blipFill>
          <a:blip r:embed="rId5"/>
          <a:stretch>
            <a:fillRect/>
          </a:stretch>
        </p:blipFill>
        <p:spPr>
          <a:xfrm>
            <a:off x="9591486" y="1966154"/>
            <a:ext cx="4246721" cy="1958697"/>
          </a:xfrm>
          <a:prstGeom prst="rect">
            <a:avLst/>
          </a:prstGeom>
        </p:spPr>
      </p:pic>
      <p:sp>
        <p:nvSpPr>
          <p:cNvPr id="9" name="Text 4"/>
          <p:cNvSpPr/>
          <p:nvPr/>
        </p:nvSpPr>
        <p:spPr>
          <a:xfrm>
            <a:off x="10203366" y="4067920"/>
            <a:ext cx="2523147" cy="202083"/>
          </a:xfrm>
          <a:prstGeom prst="rect">
            <a:avLst/>
          </a:prstGeom>
          <a:noFill/>
          <a:ln/>
        </p:spPr>
        <p:txBody>
          <a:bodyPr wrap="none" lIns="0" tIns="0" rIns="0" bIns="0" rtlCol="0" anchor="t"/>
          <a:lstStyle/>
          <a:p>
            <a:pPr marL="0" indent="0" algn="ctr">
              <a:lnSpc>
                <a:spcPts val="1700"/>
              </a:lnSpc>
              <a:buNone/>
            </a:pPr>
            <a:r>
              <a:rPr lang="en-US" sz="1600" dirty="0">
                <a:solidFill>
                  <a:srgbClr val="272525"/>
                </a:solidFill>
                <a:latin typeface="Inter" pitchFamily="34" charset="0"/>
                <a:ea typeface="Inter" pitchFamily="34" charset="-122"/>
                <a:cs typeface="Inter" pitchFamily="34" charset="-120"/>
              </a:rPr>
              <a:t>Extracted Triples Table</a:t>
            </a:r>
            <a:endParaRPr lang="en-US" sz="1600" dirty="0"/>
          </a:p>
        </p:txBody>
      </p:sp>
      <p:pic>
        <p:nvPicPr>
          <p:cNvPr id="10" name="Image 3" descr="preencoded.png"/>
          <p:cNvPicPr>
            <a:picLocks noChangeAspect="1"/>
          </p:cNvPicPr>
          <p:nvPr/>
        </p:nvPicPr>
        <p:blipFill>
          <a:blip r:embed="rId6"/>
          <a:stretch>
            <a:fillRect/>
          </a:stretch>
        </p:blipFill>
        <p:spPr>
          <a:xfrm>
            <a:off x="2321216" y="5264279"/>
            <a:ext cx="3935177" cy="1663210"/>
          </a:xfrm>
          <a:prstGeom prst="rect">
            <a:avLst/>
          </a:prstGeom>
        </p:spPr>
      </p:pic>
      <p:sp>
        <p:nvSpPr>
          <p:cNvPr id="11" name="Text 5"/>
          <p:cNvSpPr/>
          <p:nvPr/>
        </p:nvSpPr>
        <p:spPr>
          <a:xfrm>
            <a:off x="3504315" y="7281896"/>
            <a:ext cx="2156178" cy="474266"/>
          </a:xfrm>
          <a:prstGeom prst="rect">
            <a:avLst/>
          </a:prstGeom>
          <a:noFill/>
          <a:ln/>
        </p:spPr>
        <p:txBody>
          <a:bodyPr wrap="none" lIns="0" tIns="0" rIns="0" bIns="0" rtlCol="0" anchor="t"/>
          <a:lstStyle/>
          <a:p>
            <a:pPr marL="0" indent="0" algn="ctr">
              <a:lnSpc>
                <a:spcPts val="1700"/>
              </a:lnSpc>
              <a:buNone/>
            </a:pPr>
            <a:r>
              <a:rPr lang="en-US" sz="1400" dirty="0">
                <a:solidFill>
                  <a:srgbClr val="272525"/>
                </a:solidFill>
                <a:latin typeface="Inter" pitchFamily="34" charset="0"/>
                <a:ea typeface="Inter" pitchFamily="34" charset="-122"/>
                <a:cs typeface="Inter" pitchFamily="34" charset="-120"/>
              </a:rPr>
              <a:t>Search Interface</a:t>
            </a:r>
            <a:endParaRPr lang="en-US" sz="1400" dirty="0"/>
          </a:p>
        </p:txBody>
      </p:sp>
      <p:pic>
        <p:nvPicPr>
          <p:cNvPr id="12" name="Image 4" descr="preencoded.png"/>
          <p:cNvPicPr>
            <a:picLocks noChangeAspect="1"/>
          </p:cNvPicPr>
          <p:nvPr/>
        </p:nvPicPr>
        <p:blipFill>
          <a:blip r:embed="rId7"/>
          <a:stretch>
            <a:fillRect/>
          </a:stretch>
        </p:blipFill>
        <p:spPr>
          <a:xfrm>
            <a:off x="7280683" y="4716848"/>
            <a:ext cx="4621606" cy="2561829"/>
          </a:xfrm>
          <a:prstGeom prst="rect">
            <a:avLst/>
          </a:prstGeom>
        </p:spPr>
      </p:pic>
      <p:sp>
        <p:nvSpPr>
          <p:cNvPr id="13" name="Text 6"/>
          <p:cNvSpPr/>
          <p:nvPr/>
        </p:nvSpPr>
        <p:spPr>
          <a:xfrm>
            <a:off x="8151542" y="7321696"/>
            <a:ext cx="2879889" cy="217527"/>
          </a:xfrm>
          <a:prstGeom prst="rect">
            <a:avLst/>
          </a:prstGeom>
          <a:noFill/>
          <a:ln/>
        </p:spPr>
        <p:txBody>
          <a:bodyPr wrap="none" lIns="0" tIns="0" rIns="0" bIns="0" rtlCol="0" anchor="t"/>
          <a:lstStyle/>
          <a:p>
            <a:pPr marL="0" indent="0" algn="ctr">
              <a:lnSpc>
                <a:spcPts val="1700"/>
              </a:lnSpc>
              <a:buNone/>
            </a:pPr>
            <a:r>
              <a:rPr lang="en-US" sz="1400" dirty="0">
                <a:solidFill>
                  <a:srgbClr val="272525"/>
                </a:solidFill>
                <a:latin typeface="Inter" pitchFamily="34" charset="0"/>
                <a:ea typeface="Inter" pitchFamily="34" charset="-122"/>
                <a:cs typeface="Inter" pitchFamily="34" charset="-120"/>
              </a:rPr>
              <a:t>Highlighted Query Results</a:t>
            </a:r>
            <a:endParaRPr lang="en-US" sz="1400" dirty="0"/>
          </a:p>
        </p:txBody>
      </p:sp>
      <p:sp>
        <p:nvSpPr>
          <p:cNvPr id="14" name="Rectangle 13">
            <a:extLst>
              <a:ext uri="{FF2B5EF4-FFF2-40B4-BE49-F238E27FC236}">
                <a16:creationId xmlns:a16="http://schemas.microsoft.com/office/drawing/2014/main" id="{7DA35FE6-DD86-60C4-EFAE-65BC01CCCA41}"/>
              </a:ext>
            </a:extLst>
          </p:cNvPr>
          <p:cNvSpPr/>
          <p:nvPr/>
        </p:nvSpPr>
        <p:spPr>
          <a:xfrm>
            <a:off x="0" y="7795962"/>
            <a:ext cx="14630400" cy="46744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27484"/>
            <a:ext cx="6264831" cy="682228"/>
          </a:xfrm>
          <a:prstGeom prst="rect">
            <a:avLst/>
          </a:prstGeom>
          <a:noFill/>
          <a:ln/>
        </p:spPr>
        <p:txBody>
          <a:bodyPr wrap="none" lIns="0" tIns="0" rIns="0" bIns="0" rtlCol="0" anchor="t"/>
          <a:lstStyle/>
          <a:p>
            <a:pPr marL="0" indent="0" algn="l">
              <a:lnSpc>
                <a:spcPts val="5350"/>
              </a:lnSpc>
              <a:buNone/>
            </a:pPr>
            <a:r>
              <a:rPr lang="en-US" sz="4250" b="1" dirty="0">
                <a:solidFill>
                  <a:srgbClr val="FF5050"/>
                </a:solidFill>
                <a:latin typeface="Petrona Bold" pitchFamily="34" charset="0"/>
                <a:ea typeface="Petrona Bold" pitchFamily="34" charset="-122"/>
                <a:cs typeface="Petrona Bold" pitchFamily="34" charset="-120"/>
              </a:rPr>
              <a:t>Objectives of Milestone 4</a:t>
            </a:r>
            <a:endParaRPr lang="en-US" sz="4250" dirty="0">
              <a:solidFill>
                <a:srgbClr val="FF5050"/>
              </a:solidFill>
            </a:endParaRPr>
          </a:p>
        </p:txBody>
      </p:sp>
      <p:sp>
        <p:nvSpPr>
          <p:cNvPr id="3" name="Text 1"/>
          <p:cNvSpPr/>
          <p:nvPr/>
        </p:nvSpPr>
        <p:spPr>
          <a:xfrm>
            <a:off x="793790" y="1807369"/>
            <a:ext cx="13042821" cy="63507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Milestone 4 focuses on transforming the semantic knowledge graph into an interactive and analytical tool, enhancing its utility and accessibility.</a:t>
            </a:r>
            <a:endParaRPr lang="en-US" sz="1600" dirty="0"/>
          </a:p>
        </p:txBody>
      </p:sp>
      <p:sp>
        <p:nvSpPr>
          <p:cNvPr id="4" name="Shape 2"/>
          <p:cNvSpPr/>
          <p:nvPr/>
        </p:nvSpPr>
        <p:spPr>
          <a:xfrm>
            <a:off x="793790" y="2963347"/>
            <a:ext cx="6422231" cy="1812607"/>
          </a:xfrm>
          <a:prstGeom prst="roundRect">
            <a:avLst>
              <a:gd name="adj" fmla="val 6054"/>
            </a:avLst>
          </a:prstGeom>
          <a:solidFill>
            <a:srgbClr val="FDFAF7"/>
          </a:solidFill>
          <a:ln/>
        </p:spPr>
      </p:sp>
      <p:sp>
        <p:nvSpPr>
          <p:cNvPr id="5" name="Shape 3"/>
          <p:cNvSpPr/>
          <p:nvPr/>
        </p:nvSpPr>
        <p:spPr>
          <a:xfrm>
            <a:off x="793790" y="2940487"/>
            <a:ext cx="6422231" cy="91440"/>
          </a:xfrm>
          <a:prstGeom prst="roundRect">
            <a:avLst>
              <a:gd name="adj" fmla="val 91163"/>
            </a:avLst>
          </a:prstGeom>
          <a:solidFill>
            <a:schemeClr val="accent1">
              <a:lumMod val="60000"/>
              <a:lumOff val="40000"/>
            </a:schemeClr>
          </a:solidFill>
          <a:ln/>
        </p:spPr>
      </p:sp>
      <p:sp>
        <p:nvSpPr>
          <p:cNvPr id="6" name="Shape 4"/>
          <p:cNvSpPr/>
          <p:nvPr/>
        </p:nvSpPr>
        <p:spPr>
          <a:xfrm>
            <a:off x="3707248" y="2723054"/>
            <a:ext cx="595313" cy="595313"/>
          </a:xfrm>
          <a:prstGeom prst="roundRect">
            <a:avLst>
              <a:gd name="adj" fmla="val 153600"/>
            </a:avLst>
          </a:prstGeom>
          <a:solidFill>
            <a:schemeClr val="accent1">
              <a:lumMod val="60000"/>
              <a:lumOff val="40000"/>
            </a:schemeClr>
          </a:solidFill>
          <a:ln/>
        </p:spPr>
      </p:sp>
      <p:sp>
        <p:nvSpPr>
          <p:cNvPr id="7" name="Text 5"/>
          <p:cNvSpPr/>
          <p:nvPr/>
        </p:nvSpPr>
        <p:spPr>
          <a:xfrm>
            <a:off x="3885843" y="2814518"/>
            <a:ext cx="238125" cy="297656"/>
          </a:xfrm>
          <a:prstGeom prst="rect">
            <a:avLst/>
          </a:prstGeom>
          <a:noFill/>
          <a:ln/>
        </p:spPr>
        <p:txBody>
          <a:bodyPr wrap="none" lIns="0" tIns="0" rIns="0" bIns="0" rtlCol="0" anchor="t"/>
          <a:lstStyle/>
          <a:p>
            <a:pPr marL="0" indent="0" algn="l">
              <a:lnSpc>
                <a:spcPts val="3000"/>
              </a:lnSpc>
              <a:buNone/>
            </a:pPr>
            <a:r>
              <a:rPr lang="en-US" sz="1850" b="1" dirty="0">
                <a:solidFill>
                  <a:srgbClr val="FFFFFF"/>
                </a:solidFill>
                <a:latin typeface="Petrona Bold" pitchFamily="34" charset="0"/>
                <a:ea typeface="Petrona Bold" pitchFamily="34" charset="-122"/>
                <a:cs typeface="Petrona Bold" pitchFamily="34" charset="-120"/>
              </a:rPr>
              <a:t>1</a:t>
            </a:r>
            <a:endParaRPr lang="en-US" sz="1850" dirty="0"/>
          </a:p>
        </p:txBody>
      </p:sp>
      <p:sp>
        <p:nvSpPr>
          <p:cNvPr id="8" name="Text 6"/>
          <p:cNvSpPr/>
          <p:nvPr/>
        </p:nvSpPr>
        <p:spPr>
          <a:xfrm>
            <a:off x="1015008" y="3459480"/>
            <a:ext cx="3827026"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Deploy Interactive Application</a:t>
            </a:r>
            <a:endParaRPr lang="en-US" sz="2100" dirty="0"/>
          </a:p>
        </p:txBody>
      </p:sp>
      <p:sp>
        <p:nvSpPr>
          <p:cNvPr id="9" name="Text 7"/>
          <p:cNvSpPr/>
          <p:nvPr/>
        </p:nvSpPr>
        <p:spPr>
          <a:xfrm>
            <a:off x="1015008" y="3919657"/>
            <a:ext cx="5979795" cy="63507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To create a user-friendly, interactive application for seamless interaction with the knowledge graph.</a:t>
            </a:r>
            <a:endParaRPr lang="en-US" sz="1600" dirty="0"/>
          </a:p>
        </p:txBody>
      </p:sp>
      <p:sp>
        <p:nvSpPr>
          <p:cNvPr id="10" name="Shape 8"/>
          <p:cNvSpPr/>
          <p:nvPr/>
        </p:nvSpPr>
        <p:spPr>
          <a:xfrm>
            <a:off x="7414379" y="2963347"/>
            <a:ext cx="6422231" cy="1812607"/>
          </a:xfrm>
          <a:prstGeom prst="roundRect">
            <a:avLst>
              <a:gd name="adj" fmla="val 6054"/>
            </a:avLst>
          </a:prstGeom>
          <a:solidFill>
            <a:srgbClr val="FDFAF7"/>
          </a:solidFill>
          <a:ln/>
        </p:spPr>
      </p:sp>
      <p:sp>
        <p:nvSpPr>
          <p:cNvPr id="11" name="Shape 9"/>
          <p:cNvSpPr/>
          <p:nvPr/>
        </p:nvSpPr>
        <p:spPr>
          <a:xfrm>
            <a:off x="7414379" y="2940487"/>
            <a:ext cx="6422231" cy="91440"/>
          </a:xfrm>
          <a:prstGeom prst="roundRect">
            <a:avLst>
              <a:gd name="adj" fmla="val 91163"/>
            </a:avLst>
          </a:prstGeom>
          <a:solidFill>
            <a:schemeClr val="accent1">
              <a:lumMod val="60000"/>
              <a:lumOff val="40000"/>
            </a:schemeClr>
          </a:solidFill>
          <a:ln/>
        </p:spPr>
      </p:sp>
      <p:sp>
        <p:nvSpPr>
          <p:cNvPr id="12" name="Shape 10"/>
          <p:cNvSpPr/>
          <p:nvPr/>
        </p:nvSpPr>
        <p:spPr>
          <a:xfrm>
            <a:off x="10327838" y="2665690"/>
            <a:ext cx="595313" cy="595313"/>
          </a:xfrm>
          <a:prstGeom prst="roundRect">
            <a:avLst>
              <a:gd name="adj" fmla="val 153600"/>
            </a:avLst>
          </a:prstGeom>
          <a:solidFill>
            <a:schemeClr val="accent1">
              <a:lumMod val="60000"/>
              <a:lumOff val="40000"/>
            </a:schemeClr>
          </a:solidFill>
          <a:ln/>
        </p:spPr>
      </p:sp>
      <p:sp>
        <p:nvSpPr>
          <p:cNvPr id="13" name="Text 11"/>
          <p:cNvSpPr/>
          <p:nvPr/>
        </p:nvSpPr>
        <p:spPr>
          <a:xfrm>
            <a:off x="10506432" y="2814518"/>
            <a:ext cx="238125" cy="297656"/>
          </a:xfrm>
          <a:prstGeom prst="rect">
            <a:avLst/>
          </a:prstGeom>
          <a:noFill/>
          <a:ln/>
        </p:spPr>
        <p:txBody>
          <a:bodyPr wrap="none" lIns="0" tIns="0" rIns="0" bIns="0" rtlCol="0" anchor="t"/>
          <a:lstStyle/>
          <a:p>
            <a:pPr marL="0" indent="0" algn="l">
              <a:lnSpc>
                <a:spcPts val="3000"/>
              </a:lnSpc>
              <a:buNone/>
            </a:pPr>
            <a:r>
              <a:rPr lang="en-US" sz="1850" b="1" dirty="0">
                <a:solidFill>
                  <a:srgbClr val="FFFFFF"/>
                </a:solidFill>
                <a:latin typeface="Petrona Bold" pitchFamily="34" charset="0"/>
                <a:ea typeface="Petrona Bold" pitchFamily="34" charset="-122"/>
                <a:cs typeface="Petrona Bold" pitchFamily="34" charset="-120"/>
              </a:rPr>
              <a:t>2</a:t>
            </a:r>
            <a:endParaRPr lang="en-US" sz="1850" dirty="0"/>
          </a:p>
        </p:txBody>
      </p:sp>
      <p:sp>
        <p:nvSpPr>
          <p:cNvPr id="14" name="Text 12"/>
          <p:cNvSpPr/>
          <p:nvPr/>
        </p:nvSpPr>
        <p:spPr>
          <a:xfrm>
            <a:off x="7635597" y="3459480"/>
            <a:ext cx="3073360"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Enable Query Answering</a:t>
            </a:r>
            <a:endParaRPr lang="en-US" sz="2100" dirty="0"/>
          </a:p>
        </p:txBody>
      </p:sp>
      <p:sp>
        <p:nvSpPr>
          <p:cNvPr id="15" name="Text 13"/>
          <p:cNvSpPr/>
          <p:nvPr/>
        </p:nvSpPr>
        <p:spPr>
          <a:xfrm>
            <a:off x="7635597" y="3919657"/>
            <a:ext cx="5979795" cy="63507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To allow users to pose natural language queries and receive relevant insights from the graph.</a:t>
            </a:r>
            <a:endParaRPr lang="en-US" sz="1600" dirty="0"/>
          </a:p>
        </p:txBody>
      </p:sp>
      <p:sp>
        <p:nvSpPr>
          <p:cNvPr id="16" name="Shape 14"/>
          <p:cNvSpPr/>
          <p:nvPr/>
        </p:nvSpPr>
        <p:spPr>
          <a:xfrm>
            <a:off x="793790" y="5271968"/>
            <a:ext cx="6422231" cy="2130147"/>
          </a:xfrm>
          <a:prstGeom prst="roundRect">
            <a:avLst>
              <a:gd name="adj" fmla="val 5151"/>
            </a:avLst>
          </a:prstGeom>
          <a:solidFill>
            <a:srgbClr val="FDFAF7"/>
          </a:solidFill>
          <a:ln/>
        </p:spPr>
      </p:sp>
      <p:sp>
        <p:nvSpPr>
          <p:cNvPr id="17" name="Shape 15"/>
          <p:cNvSpPr/>
          <p:nvPr/>
        </p:nvSpPr>
        <p:spPr>
          <a:xfrm>
            <a:off x="793790" y="5249108"/>
            <a:ext cx="6422231" cy="91440"/>
          </a:xfrm>
          <a:prstGeom prst="roundRect">
            <a:avLst>
              <a:gd name="adj" fmla="val 91163"/>
            </a:avLst>
          </a:prstGeom>
          <a:solidFill>
            <a:schemeClr val="accent1">
              <a:lumMod val="60000"/>
              <a:lumOff val="40000"/>
            </a:schemeClr>
          </a:solidFill>
          <a:ln/>
        </p:spPr>
      </p:sp>
      <p:sp>
        <p:nvSpPr>
          <p:cNvPr id="18" name="Shape 16"/>
          <p:cNvSpPr/>
          <p:nvPr/>
        </p:nvSpPr>
        <p:spPr>
          <a:xfrm>
            <a:off x="3707249" y="4974312"/>
            <a:ext cx="595313" cy="595313"/>
          </a:xfrm>
          <a:prstGeom prst="roundRect">
            <a:avLst>
              <a:gd name="adj" fmla="val 153600"/>
            </a:avLst>
          </a:prstGeom>
          <a:solidFill>
            <a:schemeClr val="accent1">
              <a:lumMod val="60000"/>
              <a:lumOff val="40000"/>
            </a:schemeClr>
          </a:solidFill>
          <a:ln/>
        </p:spPr>
      </p:sp>
      <p:sp>
        <p:nvSpPr>
          <p:cNvPr id="19" name="Text 17"/>
          <p:cNvSpPr/>
          <p:nvPr/>
        </p:nvSpPr>
        <p:spPr>
          <a:xfrm>
            <a:off x="3885843" y="5123140"/>
            <a:ext cx="238125" cy="297656"/>
          </a:xfrm>
          <a:prstGeom prst="rect">
            <a:avLst/>
          </a:prstGeom>
          <a:noFill/>
          <a:ln/>
        </p:spPr>
        <p:txBody>
          <a:bodyPr wrap="none" lIns="0" tIns="0" rIns="0" bIns="0" rtlCol="0" anchor="t"/>
          <a:lstStyle/>
          <a:p>
            <a:pPr marL="0" indent="0" algn="l">
              <a:lnSpc>
                <a:spcPts val="3000"/>
              </a:lnSpc>
              <a:buNone/>
            </a:pPr>
            <a:r>
              <a:rPr lang="en-US" sz="1850" b="1" dirty="0">
                <a:solidFill>
                  <a:srgbClr val="FFFFFF"/>
                </a:solidFill>
                <a:latin typeface="Petrona Bold" pitchFamily="34" charset="0"/>
                <a:ea typeface="Petrona Bold" pitchFamily="34" charset="-122"/>
                <a:cs typeface="Petrona Bold" pitchFamily="34" charset="-120"/>
              </a:rPr>
              <a:t>3</a:t>
            </a:r>
            <a:endParaRPr lang="en-US" sz="1850" dirty="0"/>
          </a:p>
        </p:txBody>
      </p:sp>
      <p:sp>
        <p:nvSpPr>
          <p:cNvPr id="20" name="Text 18"/>
          <p:cNvSpPr/>
          <p:nvPr/>
        </p:nvSpPr>
        <p:spPr>
          <a:xfrm>
            <a:off x="1015008" y="5768102"/>
            <a:ext cx="3114318"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Link Entities to Domains</a:t>
            </a:r>
            <a:endParaRPr lang="en-US" sz="2100" dirty="0"/>
          </a:p>
        </p:txBody>
      </p:sp>
      <p:sp>
        <p:nvSpPr>
          <p:cNvPr id="21" name="Text 19"/>
          <p:cNvSpPr/>
          <p:nvPr/>
        </p:nvSpPr>
        <p:spPr>
          <a:xfrm>
            <a:off x="1015008" y="6228278"/>
            <a:ext cx="5979795" cy="63507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To enrich the graph by associating entities with broader subject domains, providing deeper context.</a:t>
            </a:r>
            <a:endParaRPr lang="en-US" sz="1600" dirty="0"/>
          </a:p>
        </p:txBody>
      </p:sp>
      <p:sp>
        <p:nvSpPr>
          <p:cNvPr id="22" name="Shape 20"/>
          <p:cNvSpPr/>
          <p:nvPr/>
        </p:nvSpPr>
        <p:spPr>
          <a:xfrm>
            <a:off x="7414379" y="5271968"/>
            <a:ext cx="6422231" cy="2130147"/>
          </a:xfrm>
          <a:prstGeom prst="roundRect">
            <a:avLst>
              <a:gd name="adj" fmla="val 5151"/>
            </a:avLst>
          </a:prstGeom>
          <a:solidFill>
            <a:srgbClr val="FDFAF7"/>
          </a:solidFill>
          <a:ln/>
        </p:spPr>
      </p:sp>
      <p:sp>
        <p:nvSpPr>
          <p:cNvPr id="23" name="Shape 21"/>
          <p:cNvSpPr/>
          <p:nvPr/>
        </p:nvSpPr>
        <p:spPr>
          <a:xfrm>
            <a:off x="7414379" y="5249108"/>
            <a:ext cx="6422231" cy="91440"/>
          </a:xfrm>
          <a:prstGeom prst="roundRect">
            <a:avLst>
              <a:gd name="adj" fmla="val 91163"/>
            </a:avLst>
          </a:prstGeom>
          <a:solidFill>
            <a:schemeClr val="accent1">
              <a:lumMod val="60000"/>
              <a:lumOff val="40000"/>
            </a:schemeClr>
          </a:solidFill>
          <a:ln/>
        </p:spPr>
      </p:sp>
      <p:sp>
        <p:nvSpPr>
          <p:cNvPr id="24" name="Shape 22"/>
          <p:cNvSpPr/>
          <p:nvPr/>
        </p:nvSpPr>
        <p:spPr>
          <a:xfrm>
            <a:off x="10327838" y="4974312"/>
            <a:ext cx="595313" cy="595313"/>
          </a:xfrm>
          <a:prstGeom prst="roundRect">
            <a:avLst>
              <a:gd name="adj" fmla="val 153600"/>
            </a:avLst>
          </a:prstGeom>
          <a:solidFill>
            <a:schemeClr val="accent1">
              <a:lumMod val="60000"/>
              <a:lumOff val="40000"/>
            </a:schemeClr>
          </a:solidFill>
          <a:ln/>
        </p:spPr>
      </p:sp>
      <p:sp>
        <p:nvSpPr>
          <p:cNvPr id="25" name="Text 23"/>
          <p:cNvSpPr/>
          <p:nvPr/>
        </p:nvSpPr>
        <p:spPr>
          <a:xfrm>
            <a:off x="10506432" y="5123140"/>
            <a:ext cx="238125" cy="297656"/>
          </a:xfrm>
          <a:prstGeom prst="rect">
            <a:avLst/>
          </a:prstGeom>
          <a:noFill/>
          <a:ln/>
        </p:spPr>
        <p:txBody>
          <a:bodyPr wrap="none" lIns="0" tIns="0" rIns="0" bIns="0" rtlCol="0" anchor="t"/>
          <a:lstStyle/>
          <a:p>
            <a:pPr marL="0" indent="0" algn="l">
              <a:lnSpc>
                <a:spcPts val="3000"/>
              </a:lnSpc>
              <a:buNone/>
            </a:pPr>
            <a:r>
              <a:rPr lang="en-US" sz="1850" b="1" dirty="0">
                <a:solidFill>
                  <a:srgbClr val="FFFFFF"/>
                </a:solidFill>
                <a:latin typeface="Petrona Bold" pitchFamily="34" charset="0"/>
                <a:ea typeface="Petrona Bold" pitchFamily="34" charset="-122"/>
                <a:cs typeface="Petrona Bold" pitchFamily="34" charset="-120"/>
              </a:rPr>
              <a:t>4</a:t>
            </a:r>
            <a:endParaRPr lang="en-US" sz="1850" dirty="0"/>
          </a:p>
        </p:txBody>
      </p:sp>
      <p:sp>
        <p:nvSpPr>
          <p:cNvPr id="26" name="Text 24"/>
          <p:cNvSpPr/>
          <p:nvPr/>
        </p:nvSpPr>
        <p:spPr>
          <a:xfrm>
            <a:off x="7635597" y="5768102"/>
            <a:ext cx="3064431" cy="341114"/>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Analyse Graph Structure</a:t>
            </a:r>
            <a:endParaRPr lang="en-US" sz="2100" dirty="0"/>
          </a:p>
        </p:txBody>
      </p:sp>
      <p:sp>
        <p:nvSpPr>
          <p:cNvPr id="27" name="Text 25"/>
          <p:cNvSpPr/>
          <p:nvPr/>
        </p:nvSpPr>
        <p:spPr>
          <a:xfrm>
            <a:off x="7635597" y="6228278"/>
            <a:ext cx="5979795" cy="95261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To perform structural analysis, including centrality and community detection, to uncover hidden patterns and importance</a:t>
            </a:r>
            <a:r>
              <a:rPr lang="en-US" sz="1550" dirty="0">
                <a:solidFill>
                  <a:srgbClr val="272525"/>
                </a:solidFill>
                <a:latin typeface="Inter" pitchFamily="34" charset="0"/>
                <a:ea typeface="Inter" pitchFamily="34" charset="-122"/>
                <a:cs typeface="Inter" pitchFamily="34" charset="-120"/>
              </a:rPr>
              <a:t>.</a:t>
            </a:r>
            <a:endParaRPr lang="en-US" sz="1550" dirty="0"/>
          </a:p>
        </p:txBody>
      </p:sp>
      <p:sp>
        <p:nvSpPr>
          <p:cNvPr id="28" name="Rectangle 27">
            <a:extLst>
              <a:ext uri="{FF2B5EF4-FFF2-40B4-BE49-F238E27FC236}">
                <a16:creationId xmlns:a16="http://schemas.microsoft.com/office/drawing/2014/main" id="{649753B9-0644-E835-BD10-8C37B48B2A94}"/>
              </a:ext>
            </a:extLst>
          </p:cNvPr>
          <p:cNvSpPr/>
          <p:nvPr/>
        </p:nvSpPr>
        <p:spPr>
          <a:xfrm>
            <a:off x="0" y="7716644"/>
            <a:ext cx="14630400" cy="512956"/>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86593"/>
            <a:ext cx="6958361" cy="800109"/>
          </a:xfrm>
          <a:prstGeom prst="rect">
            <a:avLst/>
          </a:prstGeom>
          <a:noFill/>
          <a:ln/>
        </p:spPr>
        <p:txBody>
          <a:bodyPr wrap="none" lIns="0" tIns="0" rIns="0" bIns="0" rtlCol="0" anchor="t"/>
          <a:lstStyle/>
          <a:p>
            <a:pPr marL="0" indent="0" algn="just">
              <a:lnSpc>
                <a:spcPts val="5350"/>
              </a:lnSpc>
              <a:buNone/>
            </a:pPr>
            <a:r>
              <a:rPr lang="en-US" sz="4250" b="1" dirty="0">
                <a:solidFill>
                  <a:srgbClr val="FF5050"/>
                </a:solidFill>
                <a:latin typeface="Petrona Bold" pitchFamily="34" charset="0"/>
                <a:ea typeface="Petrona Bold" pitchFamily="34" charset="-122"/>
                <a:cs typeface="Petrona Bold" pitchFamily="34" charset="-120"/>
              </a:rPr>
              <a:t>Milestone 4: Key Focus Areas</a:t>
            </a:r>
            <a:endParaRPr lang="en-US" sz="4250" dirty="0">
              <a:solidFill>
                <a:srgbClr val="FF5050"/>
              </a:solidFill>
            </a:endParaRPr>
          </a:p>
        </p:txBody>
      </p:sp>
      <p:sp>
        <p:nvSpPr>
          <p:cNvPr id="3" name="Text 1"/>
          <p:cNvSpPr/>
          <p:nvPr/>
        </p:nvSpPr>
        <p:spPr>
          <a:xfrm>
            <a:off x="793789" y="1915577"/>
            <a:ext cx="13042821" cy="635079"/>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These three focus areas represent the core deliverables of Milestone 4, aimed at transforming our semantic knowledge graph into a more powerful, accessible, and intelligent analytical tool.</a:t>
            </a:r>
            <a:endParaRPr lang="en-US" sz="1600" dirty="0"/>
          </a:p>
        </p:txBody>
      </p:sp>
      <p:sp>
        <p:nvSpPr>
          <p:cNvPr id="4" name="Text 2"/>
          <p:cNvSpPr/>
          <p:nvPr/>
        </p:nvSpPr>
        <p:spPr>
          <a:xfrm>
            <a:off x="793790" y="3143390"/>
            <a:ext cx="3979664" cy="682228"/>
          </a:xfrm>
          <a:prstGeom prst="rect">
            <a:avLst/>
          </a:prstGeom>
          <a:noFill/>
          <a:ln/>
        </p:spPr>
        <p:txBody>
          <a:bodyPr wrap="square" lIns="0" tIns="0" rIns="0" bIns="0" rtlCol="0" anchor="t"/>
          <a:lstStyle/>
          <a:p>
            <a:pPr marL="0" indent="0" algn="l">
              <a:lnSpc>
                <a:spcPts val="2650"/>
              </a:lnSpc>
              <a:buNone/>
            </a:pPr>
            <a:r>
              <a:rPr lang="en-US" sz="2100" b="1" dirty="0">
                <a:solidFill>
                  <a:schemeClr val="accent1">
                    <a:lumMod val="75000"/>
                  </a:schemeClr>
                </a:solidFill>
                <a:latin typeface="Petrona Bold" pitchFamily="34" charset="0"/>
                <a:ea typeface="Petrona Bold" pitchFamily="34" charset="-122"/>
                <a:cs typeface="Petrona Bold" pitchFamily="34" charset="-120"/>
              </a:rPr>
              <a:t>Centrality &amp; Community Detection</a:t>
            </a:r>
            <a:endParaRPr lang="en-US" sz="2100" dirty="0">
              <a:solidFill>
                <a:schemeClr val="accent1">
                  <a:lumMod val="75000"/>
                </a:schemeClr>
              </a:solidFill>
            </a:endParaRPr>
          </a:p>
        </p:txBody>
      </p:sp>
      <p:sp>
        <p:nvSpPr>
          <p:cNvPr id="5" name="Text 3"/>
          <p:cNvSpPr/>
          <p:nvPr/>
        </p:nvSpPr>
        <p:spPr>
          <a:xfrm>
            <a:off x="793790" y="3969834"/>
            <a:ext cx="3964662" cy="2201315"/>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Perform advanced graph analysis using algorithms like PageRank and betweenness centrality to identify central nodes and detect communities, revealing hidden structures and influential entities within the knowledge graph.</a:t>
            </a:r>
            <a:endParaRPr lang="en-US" sz="1600" dirty="0"/>
          </a:p>
        </p:txBody>
      </p:sp>
      <p:sp>
        <p:nvSpPr>
          <p:cNvPr id="6" name="Text 4"/>
          <p:cNvSpPr/>
          <p:nvPr/>
        </p:nvSpPr>
        <p:spPr>
          <a:xfrm>
            <a:off x="5257680" y="3143390"/>
            <a:ext cx="4115038" cy="682228"/>
          </a:xfrm>
          <a:prstGeom prst="rect">
            <a:avLst/>
          </a:prstGeom>
          <a:noFill/>
          <a:ln/>
        </p:spPr>
        <p:txBody>
          <a:bodyPr wrap="square" lIns="0" tIns="0" rIns="0" bIns="0" rtlCol="0" anchor="t"/>
          <a:lstStyle/>
          <a:p>
            <a:pPr marL="0" indent="0" algn="l">
              <a:lnSpc>
                <a:spcPts val="2650"/>
              </a:lnSpc>
              <a:buNone/>
            </a:pPr>
            <a:r>
              <a:rPr lang="en-US" sz="2100" b="1" dirty="0">
                <a:solidFill>
                  <a:schemeClr val="accent1">
                    <a:lumMod val="75000"/>
                  </a:schemeClr>
                </a:solidFill>
                <a:latin typeface="Petrona Bold" pitchFamily="34" charset="0"/>
                <a:ea typeface="Petrona Bold" pitchFamily="34" charset="-122"/>
                <a:cs typeface="Petrona Bold" pitchFamily="34" charset="-120"/>
              </a:rPr>
              <a:t>Query Answering &amp; Domain Linking</a:t>
            </a:r>
            <a:endParaRPr lang="en-US" sz="2100" dirty="0">
              <a:solidFill>
                <a:schemeClr val="accent1">
                  <a:lumMod val="75000"/>
                </a:schemeClr>
              </a:solidFill>
            </a:endParaRPr>
          </a:p>
        </p:txBody>
      </p:sp>
      <p:sp>
        <p:nvSpPr>
          <p:cNvPr id="7" name="Text 5"/>
          <p:cNvSpPr/>
          <p:nvPr/>
        </p:nvSpPr>
        <p:spPr>
          <a:xfrm>
            <a:off x="5257680" y="3946281"/>
            <a:ext cx="4115038" cy="1905238"/>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Implement NLP-based query answering, leveraging Sentence Transformers for semantic similarity, and categorize entities by domains (e.g., Science, History) to enrich search results and provide deeper contextual understanding.</a:t>
            </a:r>
            <a:endParaRPr lang="en-US" sz="1600" dirty="0"/>
          </a:p>
        </p:txBody>
      </p:sp>
      <p:sp>
        <p:nvSpPr>
          <p:cNvPr id="8" name="Text 6"/>
          <p:cNvSpPr/>
          <p:nvPr/>
        </p:nvSpPr>
        <p:spPr>
          <a:xfrm>
            <a:off x="9871948" y="3143390"/>
            <a:ext cx="2728913" cy="422462"/>
          </a:xfrm>
          <a:prstGeom prst="rect">
            <a:avLst/>
          </a:prstGeom>
          <a:noFill/>
          <a:ln/>
        </p:spPr>
        <p:txBody>
          <a:bodyPr wrap="none" lIns="0" tIns="0" rIns="0" bIns="0" rtlCol="0" anchor="t"/>
          <a:lstStyle/>
          <a:p>
            <a:pPr marL="0" indent="0" algn="l">
              <a:lnSpc>
                <a:spcPts val="2650"/>
              </a:lnSpc>
              <a:buNone/>
            </a:pPr>
            <a:r>
              <a:rPr lang="en-US" sz="2100" b="1" dirty="0">
                <a:solidFill>
                  <a:schemeClr val="accent1">
                    <a:lumMod val="75000"/>
                  </a:schemeClr>
                </a:solidFill>
                <a:latin typeface="Petrona Bold" pitchFamily="34" charset="0"/>
                <a:ea typeface="Petrona Bold" pitchFamily="34" charset="-122"/>
                <a:cs typeface="Petrona Bold" pitchFamily="34" charset="-120"/>
              </a:rPr>
              <a:t>Deployment</a:t>
            </a:r>
            <a:endParaRPr lang="en-US" sz="2100" dirty="0">
              <a:solidFill>
                <a:schemeClr val="accent1">
                  <a:lumMod val="75000"/>
                </a:schemeClr>
              </a:solidFill>
            </a:endParaRPr>
          </a:p>
        </p:txBody>
      </p:sp>
      <p:sp>
        <p:nvSpPr>
          <p:cNvPr id="9" name="Text 7"/>
          <p:cNvSpPr/>
          <p:nvPr/>
        </p:nvSpPr>
        <p:spPr>
          <a:xfrm>
            <a:off x="9856946" y="3971055"/>
            <a:ext cx="3979664" cy="1905238"/>
          </a:xfrm>
          <a:prstGeom prst="rect">
            <a:avLst/>
          </a:prstGeom>
          <a:noFill/>
          <a:ln/>
        </p:spPr>
        <p:txBody>
          <a:bodyPr wrap="square" lIns="0" tIns="0" rIns="0" bIns="0" rtlCol="0" anchor="t"/>
          <a:lstStyle/>
          <a:p>
            <a:pPr marL="0" indent="0" algn="l">
              <a:lnSpc>
                <a:spcPts val="2500"/>
              </a:lnSpc>
              <a:buNone/>
            </a:pPr>
            <a:r>
              <a:rPr lang="en-US" sz="1600" dirty="0">
                <a:solidFill>
                  <a:srgbClr val="272525"/>
                </a:solidFill>
                <a:latin typeface="Inter" pitchFamily="34" charset="0"/>
                <a:ea typeface="Inter" pitchFamily="34" charset="-122"/>
                <a:cs typeface="Inter" pitchFamily="34" charset="-120"/>
              </a:rPr>
              <a:t>Deploy the interactive application built with the Streamlit framework, enabling users to seamlessly upload data, visualize graphs, query entities, and analyze relationships through a user-friendly interface.</a:t>
            </a:r>
            <a:endParaRPr lang="en-US" sz="1600" dirty="0"/>
          </a:p>
        </p:txBody>
      </p:sp>
      <p:sp>
        <p:nvSpPr>
          <p:cNvPr id="11" name="Rectangle 10">
            <a:extLst>
              <a:ext uri="{FF2B5EF4-FFF2-40B4-BE49-F238E27FC236}">
                <a16:creationId xmlns:a16="http://schemas.microsoft.com/office/drawing/2014/main" id="{D0174056-F495-5C4C-B0FA-20E57FC6DD4E}"/>
              </a:ext>
            </a:extLst>
          </p:cNvPr>
          <p:cNvSpPr/>
          <p:nvPr/>
        </p:nvSpPr>
        <p:spPr>
          <a:xfrm>
            <a:off x="0" y="7761249"/>
            <a:ext cx="14630400" cy="468351"/>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2241" y="695206"/>
            <a:ext cx="12437388" cy="672227"/>
          </a:xfrm>
          <a:prstGeom prst="rect">
            <a:avLst/>
          </a:prstGeom>
          <a:noFill/>
          <a:ln/>
        </p:spPr>
        <p:txBody>
          <a:bodyPr wrap="none" lIns="0" tIns="0" rIns="0" bIns="0" rtlCol="0" anchor="t"/>
          <a:lstStyle/>
          <a:p>
            <a:pPr marL="0" indent="0" algn="l">
              <a:lnSpc>
                <a:spcPts val="5250"/>
              </a:lnSpc>
              <a:buNone/>
            </a:pPr>
            <a:r>
              <a:rPr lang="en-US" sz="4200" b="1" dirty="0">
                <a:solidFill>
                  <a:srgbClr val="FF5050"/>
                </a:solidFill>
                <a:latin typeface="Petrona Bold" pitchFamily="34" charset="0"/>
                <a:ea typeface="Petrona Bold" pitchFamily="34" charset="-122"/>
                <a:cs typeface="Petrona Bold" pitchFamily="34" charset="-120"/>
              </a:rPr>
              <a:t>Understanding Centrality &amp; Community Detection</a:t>
            </a:r>
            <a:endParaRPr lang="en-US" sz="4200" dirty="0">
              <a:solidFill>
                <a:srgbClr val="FF5050"/>
              </a:solidFill>
            </a:endParaRPr>
          </a:p>
        </p:txBody>
      </p:sp>
      <p:sp>
        <p:nvSpPr>
          <p:cNvPr id="3" name="Text 1"/>
          <p:cNvSpPr/>
          <p:nvPr/>
        </p:nvSpPr>
        <p:spPr>
          <a:xfrm>
            <a:off x="782241" y="1758553"/>
            <a:ext cx="13065919" cy="312896"/>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This is a crucial component of graph analysis that helps understand structure and importance of elements in the semantic knowledge graph.</a:t>
            </a:r>
            <a:endParaRPr lang="en-US" sz="1500" dirty="0"/>
          </a:p>
        </p:txBody>
      </p:sp>
      <p:sp>
        <p:nvSpPr>
          <p:cNvPr id="4" name="Text 2"/>
          <p:cNvSpPr/>
          <p:nvPr/>
        </p:nvSpPr>
        <p:spPr>
          <a:xfrm>
            <a:off x="1027568" y="2374522"/>
            <a:ext cx="3226951" cy="403265"/>
          </a:xfrm>
          <a:prstGeom prst="rect">
            <a:avLst/>
          </a:prstGeom>
          <a:noFill/>
          <a:ln/>
        </p:spPr>
        <p:txBody>
          <a:bodyPr wrap="none" lIns="0" tIns="0" rIns="0" bIns="0" rtlCol="0" anchor="t"/>
          <a:lstStyle/>
          <a:p>
            <a:pPr marL="0" indent="0" algn="l">
              <a:lnSpc>
                <a:spcPts val="3150"/>
              </a:lnSpc>
              <a:buNone/>
            </a:pPr>
            <a:r>
              <a:rPr lang="en-US" sz="2500" b="1" dirty="0">
                <a:solidFill>
                  <a:schemeClr val="accent1">
                    <a:lumMod val="75000"/>
                  </a:schemeClr>
                </a:solidFill>
                <a:latin typeface="Petrona Bold" pitchFamily="34" charset="0"/>
                <a:ea typeface="Petrona Bold" pitchFamily="34" charset="-122"/>
                <a:cs typeface="Petrona Bold" pitchFamily="34" charset="-120"/>
              </a:rPr>
              <a:t>Centrality Analysis</a:t>
            </a:r>
            <a:endParaRPr lang="en-US" sz="2500" dirty="0">
              <a:solidFill>
                <a:schemeClr val="accent1">
                  <a:lumMod val="75000"/>
                </a:schemeClr>
              </a:solidFill>
            </a:endParaRPr>
          </a:p>
        </p:txBody>
      </p:sp>
      <p:sp>
        <p:nvSpPr>
          <p:cNvPr id="5" name="Text 3"/>
          <p:cNvSpPr/>
          <p:nvPr/>
        </p:nvSpPr>
        <p:spPr>
          <a:xfrm>
            <a:off x="893754" y="2948701"/>
            <a:ext cx="6294358" cy="62579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Centrality measures identify the most important or influential nodes (entities) within the graph:</a:t>
            </a:r>
            <a:endParaRPr lang="en-US" sz="1500" dirty="0"/>
          </a:p>
        </p:txBody>
      </p:sp>
      <p:sp>
        <p:nvSpPr>
          <p:cNvPr id="6" name="Text 4"/>
          <p:cNvSpPr/>
          <p:nvPr/>
        </p:nvSpPr>
        <p:spPr>
          <a:xfrm>
            <a:off x="893754" y="3626195"/>
            <a:ext cx="6294358" cy="938689"/>
          </a:xfrm>
          <a:prstGeom prst="rect">
            <a:avLst/>
          </a:prstGeom>
          <a:noFill/>
          <a:ln/>
        </p:spPr>
        <p:txBody>
          <a:bodyPr wrap="square" lIns="0" tIns="0" rIns="0" bIns="0" rtlCol="0" anchor="t"/>
          <a:lstStyle/>
          <a:p>
            <a:pPr marL="342900" indent="-342900" algn="l">
              <a:lnSpc>
                <a:spcPts val="2450"/>
              </a:lnSpc>
              <a:buSzPct val="100000"/>
              <a:buChar char="•"/>
            </a:pPr>
            <a:r>
              <a:rPr lang="en-US" sz="1500" b="1" dirty="0">
                <a:solidFill>
                  <a:srgbClr val="272525"/>
                </a:solidFill>
                <a:latin typeface="Inter" pitchFamily="34" charset="0"/>
                <a:ea typeface="Inter" pitchFamily="34" charset="-122"/>
                <a:cs typeface="Inter" pitchFamily="34" charset="-120"/>
              </a:rPr>
              <a:t>Degree Centrality</a:t>
            </a:r>
            <a:r>
              <a:rPr lang="en-US" sz="1500" dirty="0">
                <a:solidFill>
                  <a:srgbClr val="272525"/>
                </a:solidFill>
                <a:latin typeface="Inter" pitchFamily="34" charset="0"/>
                <a:ea typeface="Inter" pitchFamily="34" charset="-122"/>
                <a:cs typeface="Inter" pitchFamily="34" charset="-120"/>
              </a:rPr>
              <a:t>: Counts direct connections. High degree = highly connected entity. Example: "Einstein" might connect to many physics concepts, theories, and scientists.</a:t>
            </a:r>
            <a:endParaRPr lang="en-US" sz="1500" dirty="0"/>
          </a:p>
        </p:txBody>
      </p:sp>
      <p:sp>
        <p:nvSpPr>
          <p:cNvPr id="7" name="Text 5"/>
          <p:cNvSpPr/>
          <p:nvPr/>
        </p:nvSpPr>
        <p:spPr>
          <a:xfrm>
            <a:off x="893754" y="4634579"/>
            <a:ext cx="6294358" cy="1251585"/>
          </a:xfrm>
          <a:prstGeom prst="rect">
            <a:avLst/>
          </a:prstGeom>
          <a:noFill/>
          <a:ln/>
        </p:spPr>
        <p:txBody>
          <a:bodyPr wrap="square" lIns="0" tIns="0" rIns="0" bIns="0" rtlCol="0" anchor="t"/>
          <a:lstStyle/>
          <a:p>
            <a:pPr marL="342900" indent="-342900" algn="l">
              <a:lnSpc>
                <a:spcPts val="2450"/>
              </a:lnSpc>
              <a:buSzPct val="100000"/>
              <a:buChar char="•"/>
            </a:pPr>
            <a:r>
              <a:rPr lang="en-US" sz="1500" b="1" dirty="0">
                <a:solidFill>
                  <a:srgbClr val="272525"/>
                </a:solidFill>
                <a:latin typeface="Inter" pitchFamily="34" charset="0"/>
                <a:ea typeface="Inter" pitchFamily="34" charset="-122"/>
                <a:cs typeface="Inter" pitchFamily="34" charset="-120"/>
              </a:rPr>
              <a:t>Betweenness Centrality</a:t>
            </a:r>
            <a:r>
              <a:rPr lang="en-US" sz="1500" dirty="0">
                <a:solidFill>
                  <a:srgbClr val="272525"/>
                </a:solidFill>
                <a:latin typeface="Inter" pitchFamily="34" charset="0"/>
                <a:ea typeface="Inter" pitchFamily="34" charset="-122"/>
                <a:cs typeface="Inter" pitchFamily="34" charset="-120"/>
              </a:rPr>
              <a:t>: Measures how often a node lies on shortest paths between other nodes. High betweenness = acts as a "bridge". Example: "Energy" might connect physics, chemistry, and biology domains.</a:t>
            </a:r>
            <a:endParaRPr lang="en-US" sz="1500" dirty="0"/>
          </a:p>
        </p:txBody>
      </p:sp>
      <p:sp>
        <p:nvSpPr>
          <p:cNvPr id="8" name="Text 6"/>
          <p:cNvSpPr/>
          <p:nvPr/>
        </p:nvSpPr>
        <p:spPr>
          <a:xfrm>
            <a:off x="893754" y="6057900"/>
            <a:ext cx="6294358" cy="1251585"/>
          </a:xfrm>
          <a:prstGeom prst="rect">
            <a:avLst/>
          </a:prstGeom>
          <a:noFill/>
          <a:ln/>
        </p:spPr>
        <p:txBody>
          <a:bodyPr wrap="square" lIns="0" tIns="0" rIns="0" bIns="0" rtlCol="0" anchor="t"/>
          <a:lstStyle/>
          <a:p>
            <a:pPr marL="342900" indent="-342900" algn="l">
              <a:lnSpc>
                <a:spcPts val="2450"/>
              </a:lnSpc>
              <a:buSzPct val="100000"/>
              <a:buChar char="•"/>
            </a:pPr>
            <a:r>
              <a:rPr lang="en-US" sz="1500" b="1" dirty="0">
                <a:solidFill>
                  <a:srgbClr val="272525"/>
                </a:solidFill>
                <a:latin typeface="Inter" pitchFamily="34" charset="0"/>
                <a:ea typeface="Inter" pitchFamily="34" charset="-122"/>
                <a:cs typeface="Inter" pitchFamily="34" charset="-120"/>
              </a:rPr>
              <a:t>PageRank/Eigenvector Centrality</a:t>
            </a:r>
            <a:r>
              <a:rPr lang="en-US" sz="1500" dirty="0">
                <a:solidFill>
                  <a:srgbClr val="272525"/>
                </a:solidFill>
                <a:latin typeface="Inter" pitchFamily="34" charset="0"/>
                <a:ea typeface="Inter" pitchFamily="34" charset="-122"/>
                <a:cs typeface="Inter" pitchFamily="34" charset="-120"/>
              </a:rPr>
              <a:t>: Considers quality of connections, not just quantity. Connected to important nodes = higher centrality. Example: "Newton" connected to "gravity," "calculus," and "physics" gets high centrality.</a:t>
            </a:r>
            <a:endParaRPr lang="en-US" sz="1500" dirty="0"/>
          </a:p>
        </p:txBody>
      </p:sp>
      <p:sp>
        <p:nvSpPr>
          <p:cNvPr id="9" name="Text 7"/>
          <p:cNvSpPr/>
          <p:nvPr/>
        </p:nvSpPr>
        <p:spPr>
          <a:xfrm>
            <a:off x="7561420" y="2364504"/>
            <a:ext cx="3634403" cy="403265"/>
          </a:xfrm>
          <a:prstGeom prst="rect">
            <a:avLst/>
          </a:prstGeom>
          <a:noFill/>
          <a:ln/>
        </p:spPr>
        <p:txBody>
          <a:bodyPr wrap="none" lIns="0" tIns="0" rIns="0" bIns="0" rtlCol="0" anchor="t"/>
          <a:lstStyle/>
          <a:p>
            <a:pPr marL="0" indent="0" algn="l">
              <a:lnSpc>
                <a:spcPts val="3150"/>
              </a:lnSpc>
              <a:buNone/>
            </a:pPr>
            <a:r>
              <a:rPr lang="en-US" sz="2500" b="1" dirty="0">
                <a:solidFill>
                  <a:schemeClr val="accent1">
                    <a:lumMod val="75000"/>
                  </a:schemeClr>
                </a:solidFill>
                <a:latin typeface="Petrona Bold" pitchFamily="34" charset="0"/>
                <a:ea typeface="Petrona Bold" pitchFamily="34" charset="-122"/>
                <a:cs typeface="Petrona Bold" pitchFamily="34" charset="-120"/>
              </a:rPr>
              <a:t>Community Detection</a:t>
            </a:r>
            <a:endParaRPr lang="en-US" sz="2500" dirty="0">
              <a:solidFill>
                <a:schemeClr val="accent1">
                  <a:lumMod val="75000"/>
                </a:schemeClr>
              </a:solidFill>
            </a:endParaRPr>
          </a:p>
        </p:txBody>
      </p:sp>
      <p:sp>
        <p:nvSpPr>
          <p:cNvPr id="10" name="Text 8"/>
          <p:cNvSpPr/>
          <p:nvPr/>
        </p:nvSpPr>
        <p:spPr>
          <a:xfrm>
            <a:off x="7561421" y="2941525"/>
            <a:ext cx="6294358" cy="312896"/>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This identifies clusters of closely related entities:</a:t>
            </a:r>
            <a:endParaRPr lang="en-US" sz="1500" dirty="0"/>
          </a:p>
        </p:txBody>
      </p:sp>
      <p:sp>
        <p:nvSpPr>
          <p:cNvPr id="11" name="Text 9"/>
          <p:cNvSpPr/>
          <p:nvPr/>
        </p:nvSpPr>
        <p:spPr>
          <a:xfrm>
            <a:off x="7561421" y="3574494"/>
            <a:ext cx="6294358" cy="938689"/>
          </a:xfrm>
          <a:prstGeom prst="rect">
            <a:avLst/>
          </a:prstGeom>
          <a:noFill/>
          <a:ln/>
        </p:spPr>
        <p:txBody>
          <a:bodyPr wrap="square" lIns="0" tIns="0" rIns="0" bIns="0" rtlCol="0" anchor="t"/>
          <a:lstStyle/>
          <a:p>
            <a:pPr marL="342900" indent="-342900" algn="l">
              <a:lnSpc>
                <a:spcPts val="2450"/>
              </a:lnSpc>
              <a:buSzPct val="100000"/>
              <a:buChar char="•"/>
            </a:pPr>
            <a:r>
              <a:rPr lang="en-US" sz="1500" b="1" dirty="0">
                <a:solidFill>
                  <a:srgbClr val="272525"/>
                </a:solidFill>
                <a:latin typeface="Inter" pitchFamily="34" charset="0"/>
                <a:ea typeface="Inter" pitchFamily="34" charset="-122"/>
                <a:cs typeface="Inter" pitchFamily="34" charset="-120"/>
              </a:rPr>
              <a:t>Purpose</a:t>
            </a:r>
            <a:r>
              <a:rPr lang="en-US" sz="1500" dirty="0">
                <a:solidFill>
                  <a:srgbClr val="272525"/>
                </a:solidFill>
                <a:latin typeface="Inter" pitchFamily="34" charset="0"/>
                <a:ea typeface="Inter" pitchFamily="34" charset="-122"/>
                <a:cs typeface="Inter" pitchFamily="34" charset="-120"/>
              </a:rPr>
              <a:t>: Groups entities more connected to each other than to the rest of the graph. Reveals thematic clusters and subject areas.</a:t>
            </a:r>
            <a:endParaRPr lang="en-US" sz="1500" dirty="0"/>
          </a:p>
        </p:txBody>
      </p:sp>
      <p:sp>
        <p:nvSpPr>
          <p:cNvPr id="12" name="Text 10"/>
          <p:cNvSpPr/>
          <p:nvPr/>
        </p:nvSpPr>
        <p:spPr>
          <a:xfrm>
            <a:off x="7561421" y="4581525"/>
            <a:ext cx="6294358" cy="938689"/>
          </a:xfrm>
          <a:prstGeom prst="rect">
            <a:avLst/>
          </a:prstGeom>
          <a:noFill/>
          <a:ln/>
        </p:spPr>
        <p:txBody>
          <a:bodyPr wrap="square" lIns="0" tIns="0" rIns="0" bIns="0" rtlCol="0" anchor="t"/>
          <a:lstStyle/>
          <a:p>
            <a:pPr marL="342900" indent="-342900" algn="l">
              <a:lnSpc>
                <a:spcPts val="2450"/>
              </a:lnSpc>
              <a:buSzPct val="100000"/>
              <a:buChar char="•"/>
            </a:pPr>
            <a:r>
              <a:rPr lang="en-US" sz="1500" b="1" dirty="0">
                <a:solidFill>
                  <a:srgbClr val="272525"/>
                </a:solidFill>
                <a:latin typeface="Inter" pitchFamily="34" charset="0"/>
                <a:ea typeface="Inter" pitchFamily="34" charset="-122"/>
                <a:cs typeface="Inter" pitchFamily="34" charset="-120"/>
              </a:rPr>
              <a:t>Algorithms</a:t>
            </a:r>
            <a:r>
              <a:rPr lang="en-US" sz="1500" dirty="0">
                <a:solidFill>
                  <a:srgbClr val="272525"/>
                </a:solidFill>
                <a:latin typeface="Inter" pitchFamily="34" charset="0"/>
                <a:ea typeface="Inter" pitchFamily="34" charset="-122"/>
                <a:cs typeface="Inter" pitchFamily="34" charset="-120"/>
              </a:rPr>
              <a:t>: Louvain Method optimizes modularity to find dense communities. Modularity Optimization maximizes within-group connections, minimizes between-group connections.</a:t>
            </a:r>
            <a:endParaRPr lang="en-US" sz="1500" dirty="0"/>
          </a:p>
        </p:txBody>
      </p:sp>
      <p:sp>
        <p:nvSpPr>
          <p:cNvPr id="13" name="Text 11"/>
          <p:cNvSpPr/>
          <p:nvPr/>
        </p:nvSpPr>
        <p:spPr>
          <a:xfrm>
            <a:off x="7561421" y="5588556"/>
            <a:ext cx="6294358" cy="938689"/>
          </a:xfrm>
          <a:prstGeom prst="rect">
            <a:avLst/>
          </a:prstGeom>
          <a:noFill/>
          <a:ln/>
        </p:spPr>
        <p:txBody>
          <a:bodyPr wrap="square" lIns="0" tIns="0" rIns="0" bIns="0" rtlCol="0" anchor="t"/>
          <a:lstStyle/>
          <a:p>
            <a:pPr marL="342900" indent="-342900" algn="l">
              <a:lnSpc>
                <a:spcPts val="2450"/>
              </a:lnSpc>
              <a:buSzPct val="100000"/>
              <a:buChar char="•"/>
            </a:pPr>
            <a:r>
              <a:rPr lang="en-US" sz="1500" b="1" dirty="0">
                <a:solidFill>
                  <a:srgbClr val="272525"/>
                </a:solidFill>
                <a:latin typeface="Inter" pitchFamily="34" charset="0"/>
                <a:ea typeface="Inter" pitchFamily="34" charset="-122"/>
                <a:cs typeface="Inter" pitchFamily="34" charset="-120"/>
              </a:rPr>
              <a:t>Benefits</a:t>
            </a:r>
            <a:r>
              <a:rPr lang="en-US" sz="1500" dirty="0">
                <a:solidFill>
                  <a:srgbClr val="272525"/>
                </a:solidFill>
                <a:latin typeface="Inter" pitchFamily="34" charset="0"/>
                <a:ea typeface="Inter" pitchFamily="34" charset="-122"/>
                <a:cs typeface="Inter" pitchFamily="34" charset="-120"/>
              </a:rPr>
              <a:t>: Knowledge organization, pattern discovery, search enhancement, and improved visualization with color-coded communities.</a:t>
            </a:r>
            <a:endParaRPr lang="en-US" sz="1500" dirty="0"/>
          </a:p>
        </p:txBody>
      </p:sp>
      <p:sp>
        <p:nvSpPr>
          <p:cNvPr id="14" name="Rectangle 13">
            <a:extLst>
              <a:ext uri="{FF2B5EF4-FFF2-40B4-BE49-F238E27FC236}">
                <a16:creationId xmlns:a16="http://schemas.microsoft.com/office/drawing/2014/main" id="{B68C37D7-9462-BCE3-3C2B-690889E3FBDD}"/>
              </a:ext>
            </a:extLst>
          </p:cNvPr>
          <p:cNvSpPr/>
          <p:nvPr/>
        </p:nvSpPr>
        <p:spPr>
          <a:xfrm>
            <a:off x="0" y="7716644"/>
            <a:ext cx="14630400" cy="512956"/>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B79501-A961-4975-FED1-61B13D525FBA}"/>
              </a:ext>
            </a:extLst>
          </p:cNvPr>
          <p:cNvSpPr txBox="1"/>
          <p:nvPr/>
        </p:nvSpPr>
        <p:spPr>
          <a:xfrm>
            <a:off x="591016" y="524107"/>
            <a:ext cx="9735014" cy="646331"/>
          </a:xfrm>
          <a:prstGeom prst="rect">
            <a:avLst/>
          </a:prstGeom>
          <a:noFill/>
        </p:spPr>
        <p:txBody>
          <a:bodyPr wrap="square" rtlCol="0">
            <a:spAutoFit/>
          </a:bodyPr>
          <a:lstStyle/>
          <a:p>
            <a:endParaRPr lang="en-US" dirty="0"/>
          </a:p>
          <a:p>
            <a:endParaRPr lang="en-IN" dirty="0"/>
          </a:p>
        </p:txBody>
      </p:sp>
      <p:pic>
        <p:nvPicPr>
          <p:cNvPr id="3078" name="Picture 6">
            <a:extLst>
              <a:ext uri="{FF2B5EF4-FFF2-40B4-BE49-F238E27FC236}">
                <a16:creationId xmlns:a16="http://schemas.microsoft.com/office/drawing/2014/main" id="{AD14879D-BA22-ED13-4348-30DD67F3C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4934" y="1969000"/>
            <a:ext cx="7962192" cy="389654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324E254-81F6-2794-B125-B4CA27708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001" y="1969000"/>
            <a:ext cx="5205993" cy="37786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EF75E35-0551-3034-BFC9-87BC73700682}"/>
              </a:ext>
            </a:extLst>
          </p:cNvPr>
          <p:cNvSpPr txBox="1"/>
          <p:nvPr/>
        </p:nvSpPr>
        <p:spPr>
          <a:xfrm>
            <a:off x="693001" y="657922"/>
            <a:ext cx="13731709" cy="553998"/>
          </a:xfrm>
          <a:prstGeom prst="rect">
            <a:avLst/>
          </a:prstGeom>
          <a:noFill/>
        </p:spPr>
        <p:txBody>
          <a:bodyPr wrap="square" rtlCol="0">
            <a:spAutoFit/>
          </a:bodyPr>
          <a:lstStyle/>
          <a:p>
            <a:r>
              <a:rPr lang="en-IN" sz="3000" dirty="0">
                <a:solidFill>
                  <a:srgbClr val="FF0000"/>
                </a:solidFill>
                <a:latin typeface="Petrona Bold"/>
              </a:rPr>
              <a:t>Centrality &amp; Community Detection</a:t>
            </a:r>
          </a:p>
        </p:txBody>
      </p:sp>
      <p:sp>
        <p:nvSpPr>
          <p:cNvPr id="5" name="Rectangle 4">
            <a:extLst>
              <a:ext uri="{FF2B5EF4-FFF2-40B4-BE49-F238E27FC236}">
                <a16:creationId xmlns:a16="http://schemas.microsoft.com/office/drawing/2014/main" id="{7A4CA84F-4EDC-907C-B250-F40111FABD1E}"/>
              </a:ext>
            </a:extLst>
          </p:cNvPr>
          <p:cNvSpPr/>
          <p:nvPr/>
        </p:nvSpPr>
        <p:spPr>
          <a:xfrm>
            <a:off x="0" y="7683190"/>
            <a:ext cx="14630400" cy="54641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04321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82003"/>
            <a:ext cx="11920061" cy="682228"/>
          </a:xfrm>
          <a:prstGeom prst="rect">
            <a:avLst/>
          </a:prstGeom>
          <a:noFill/>
          <a:ln/>
        </p:spPr>
        <p:txBody>
          <a:bodyPr wrap="none" lIns="0" tIns="0" rIns="0" bIns="0" rtlCol="0" anchor="t"/>
          <a:lstStyle/>
          <a:p>
            <a:pPr marL="0" indent="0" algn="l">
              <a:lnSpc>
                <a:spcPts val="5350"/>
              </a:lnSpc>
              <a:buNone/>
            </a:pPr>
            <a:r>
              <a:rPr lang="en-US" sz="4250" b="1" dirty="0">
                <a:solidFill>
                  <a:srgbClr val="FF5050"/>
                </a:solidFill>
                <a:latin typeface="Petrona Bold" pitchFamily="34" charset="0"/>
                <a:ea typeface="Petrona Bold" pitchFamily="34" charset="-122"/>
                <a:cs typeface="Petrona Bold" pitchFamily="34" charset="-120"/>
              </a:rPr>
              <a:t>Query Answering: Natural Language Interaction</a:t>
            </a:r>
            <a:endParaRPr lang="en-US" sz="4250" dirty="0">
              <a:solidFill>
                <a:srgbClr val="FF5050"/>
              </a:solidFill>
            </a:endParaRPr>
          </a:p>
        </p:txBody>
      </p:sp>
      <p:sp>
        <p:nvSpPr>
          <p:cNvPr id="4" name="Text 1"/>
          <p:cNvSpPr/>
          <p:nvPr/>
        </p:nvSpPr>
        <p:spPr>
          <a:xfrm>
            <a:off x="892098" y="1940481"/>
            <a:ext cx="12952013" cy="5107090"/>
          </a:xfrm>
          <a:prstGeom prst="rect">
            <a:avLst/>
          </a:prstGeom>
          <a:noFill/>
          <a:ln/>
        </p:spPr>
        <p:txBody>
          <a:bodyPr wrap="square" lIns="0" tIns="0" rIns="0" bIns="0" rtlCol="0" anchor="t"/>
          <a:lstStyle/>
          <a:p>
            <a:pPr marL="0" indent="0" algn="just">
              <a:lnSpc>
                <a:spcPct val="150000"/>
              </a:lnSpc>
              <a:buNone/>
            </a:pPr>
            <a:r>
              <a:rPr lang="en-US" sz="1550" dirty="0">
                <a:solidFill>
                  <a:srgbClr val="272525"/>
                </a:solidFill>
                <a:latin typeface="Inter" pitchFamily="34" charset="0"/>
                <a:ea typeface="Inter" pitchFamily="34" charset="-122"/>
                <a:cs typeface="Inter" pitchFamily="34" charset="-120"/>
              </a:rPr>
              <a:t>The system now supports natural language query answering, allowing users to interact with the knowledge graph using intuitive questions rather than complex technical commands. This is achieved through advanced semantic matching techniques.</a:t>
            </a:r>
            <a:endParaRPr lang="en-US" sz="1550" dirty="0"/>
          </a:p>
        </p:txBody>
      </p:sp>
      <p:sp>
        <p:nvSpPr>
          <p:cNvPr id="5" name="Text 2"/>
          <p:cNvSpPr/>
          <p:nvPr/>
        </p:nvSpPr>
        <p:spPr>
          <a:xfrm>
            <a:off x="892098" y="2943922"/>
            <a:ext cx="12952013" cy="2765501"/>
          </a:xfrm>
          <a:prstGeom prst="rect">
            <a:avLst/>
          </a:prstGeom>
          <a:noFill/>
          <a:ln/>
        </p:spPr>
        <p:txBody>
          <a:bodyPr wrap="square" lIns="0" tIns="0" rIns="0" bIns="0" rtlCol="0" anchor="t"/>
          <a:lstStyle/>
          <a:p>
            <a:pPr marL="342900" indent="-342900" algn="l">
              <a:lnSpc>
                <a:spcPct val="200000"/>
              </a:lnSpc>
              <a:buSzPct val="100000"/>
              <a:buChar char="•"/>
            </a:pPr>
            <a:r>
              <a:rPr lang="en-US" sz="1550" b="1" dirty="0">
                <a:solidFill>
                  <a:srgbClr val="272525"/>
                </a:solidFill>
                <a:latin typeface="Inter" pitchFamily="34" charset="0"/>
                <a:ea typeface="Inter" pitchFamily="34" charset="-122"/>
                <a:cs typeface="Inter" pitchFamily="34" charset="-120"/>
              </a:rPr>
              <a:t>Natural Language Input:</a:t>
            </a:r>
            <a:r>
              <a:rPr lang="en-US" sz="1550" dirty="0">
                <a:solidFill>
                  <a:srgbClr val="272525"/>
                </a:solidFill>
                <a:latin typeface="Inter" pitchFamily="34" charset="0"/>
                <a:ea typeface="Inter" pitchFamily="34" charset="-122"/>
                <a:cs typeface="Inter" pitchFamily="34" charset="-120"/>
              </a:rPr>
              <a:t> Users can type questions or phrases directly into a search bar.</a:t>
            </a:r>
            <a:endParaRPr lang="en-US" sz="1550" dirty="0"/>
          </a:p>
        </p:txBody>
      </p:sp>
      <p:sp>
        <p:nvSpPr>
          <p:cNvPr id="6" name="Text 3"/>
          <p:cNvSpPr/>
          <p:nvPr/>
        </p:nvSpPr>
        <p:spPr>
          <a:xfrm>
            <a:off x="892098" y="3494757"/>
            <a:ext cx="12952012" cy="598970"/>
          </a:xfrm>
          <a:prstGeom prst="rect">
            <a:avLst/>
          </a:prstGeom>
          <a:noFill/>
          <a:ln/>
        </p:spPr>
        <p:txBody>
          <a:bodyPr wrap="square" lIns="0" tIns="0" rIns="0" bIns="0" rtlCol="0" anchor="t"/>
          <a:lstStyle/>
          <a:p>
            <a:pPr marL="342900" indent="-342900" algn="l">
              <a:lnSpc>
                <a:spcPct val="150000"/>
              </a:lnSpc>
              <a:buSzPct val="100000"/>
              <a:buChar char="•"/>
            </a:pPr>
            <a:r>
              <a:rPr lang="en-US" sz="1550" b="1" dirty="0">
                <a:solidFill>
                  <a:srgbClr val="272525"/>
                </a:solidFill>
                <a:latin typeface="Inter" pitchFamily="34" charset="0"/>
                <a:ea typeface="Inter" pitchFamily="34" charset="-122"/>
                <a:cs typeface="Inter" pitchFamily="34" charset="-120"/>
              </a:rPr>
              <a:t>Semantic Matching:</a:t>
            </a:r>
            <a:r>
              <a:rPr lang="en-US" sz="1550" dirty="0">
                <a:solidFill>
                  <a:srgbClr val="272525"/>
                </a:solidFill>
                <a:latin typeface="Inter" pitchFamily="34" charset="0"/>
                <a:ea typeface="Inter" pitchFamily="34" charset="-122"/>
                <a:cs typeface="Inter" pitchFamily="34" charset="-120"/>
              </a:rPr>
              <a:t> Queries are processed using </a:t>
            </a:r>
            <a:r>
              <a:rPr lang="en-US" sz="1550" b="1" dirty="0">
                <a:solidFill>
                  <a:schemeClr val="accent1">
                    <a:lumMod val="75000"/>
                  </a:schemeClr>
                </a:solidFill>
                <a:latin typeface="Inter" pitchFamily="34" charset="0"/>
                <a:ea typeface="Inter" pitchFamily="34" charset="-122"/>
                <a:cs typeface="Inter" pitchFamily="34" charset="-120"/>
              </a:rPr>
              <a:t>Sentence Transformers</a:t>
            </a:r>
            <a:r>
              <a:rPr lang="en-US" sz="1550" dirty="0">
                <a:solidFill>
                  <a:srgbClr val="272525"/>
                </a:solidFill>
                <a:latin typeface="Inter" pitchFamily="34" charset="0"/>
                <a:ea typeface="Inter" pitchFamily="34" charset="-122"/>
                <a:cs typeface="Inter" pitchFamily="34" charset="-120"/>
              </a:rPr>
              <a:t>, specifically the </a:t>
            </a:r>
            <a:r>
              <a:rPr lang="en-US" sz="1550" b="1" dirty="0">
                <a:solidFill>
                  <a:schemeClr val="accent1">
                    <a:lumMod val="75000"/>
                  </a:schemeClr>
                </a:solidFill>
                <a:latin typeface="Inter" pitchFamily="34" charset="0"/>
                <a:ea typeface="Inter" pitchFamily="34" charset="-122"/>
                <a:cs typeface="Inter" pitchFamily="34" charset="-120"/>
              </a:rPr>
              <a:t>MiniLM model</a:t>
            </a:r>
            <a:r>
              <a:rPr lang="en-US" sz="1550" b="1" dirty="0">
                <a:solidFill>
                  <a:srgbClr val="272525"/>
                </a:solidFill>
                <a:latin typeface="Inter" pitchFamily="34" charset="0"/>
                <a:ea typeface="Inter" pitchFamily="34" charset="-122"/>
                <a:cs typeface="Inter" pitchFamily="34" charset="-120"/>
              </a:rPr>
              <a:t>,</a:t>
            </a:r>
            <a:r>
              <a:rPr lang="en-US" sz="1550" dirty="0">
                <a:solidFill>
                  <a:srgbClr val="272525"/>
                </a:solidFill>
                <a:latin typeface="Inter" pitchFamily="34" charset="0"/>
                <a:ea typeface="Inter" pitchFamily="34" charset="-122"/>
                <a:cs typeface="Inter" pitchFamily="34" charset="-120"/>
              </a:rPr>
              <a:t> to understand the underlying meaning and intent.</a:t>
            </a:r>
            <a:endParaRPr lang="en-US" sz="1550" dirty="0"/>
          </a:p>
        </p:txBody>
      </p:sp>
      <p:sp>
        <p:nvSpPr>
          <p:cNvPr id="7" name="Text 4"/>
          <p:cNvSpPr/>
          <p:nvPr/>
        </p:nvSpPr>
        <p:spPr>
          <a:xfrm>
            <a:off x="892098" y="4266746"/>
            <a:ext cx="12952013" cy="598970"/>
          </a:xfrm>
          <a:prstGeom prst="rect">
            <a:avLst/>
          </a:prstGeom>
          <a:noFill/>
          <a:ln/>
        </p:spPr>
        <p:txBody>
          <a:bodyPr wrap="square" lIns="0" tIns="0" rIns="0" bIns="0" rtlCol="0" anchor="t"/>
          <a:lstStyle/>
          <a:p>
            <a:pPr marL="342900" indent="-342900" algn="l">
              <a:lnSpc>
                <a:spcPct val="150000"/>
              </a:lnSpc>
              <a:buSzPct val="100000"/>
              <a:buChar char="•"/>
            </a:pPr>
            <a:r>
              <a:rPr lang="en-US" sz="1550" b="1" dirty="0">
                <a:solidFill>
                  <a:srgbClr val="272525"/>
                </a:solidFill>
                <a:latin typeface="Inter" pitchFamily="34" charset="0"/>
                <a:ea typeface="Inter" pitchFamily="34" charset="-122"/>
                <a:cs typeface="Inter" pitchFamily="34" charset="-120"/>
              </a:rPr>
              <a:t>Relevant Retrieval:</a:t>
            </a:r>
            <a:r>
              <a:rPr lang="en-US" sz="1550" dirty="0">
                <a:solidFill>
                  <a:srgbClr val="272525"/>
                </a:solidFill>
                <a:latin typeface="Inter" pitchFamily="34" charset="0"/>
                <a:ea typeface="Inter" pitchFamily="34" charset="-122"/>
                <a:cs typeface="Inter" pitchFamily="34" charset="-120"/>
              </a:rPr>
              <a:t> The system intelligently retrieves entities and relations from the knowledge graph that semantically align with the user's query.</a:t>
            </a:r>
            <a:endParaRPr lang="en-US" sz="1550" dirty="0"/>
          </a:p>
        </p:txBody>
      </p:sp>
      <p:sp>
        <p:nvSpPr>
          <p:cNvPr id="8" name="Text 5"/>
          <p:cNvSpPr/>
          <p:nvPr/>
        </p:nvSpPr>
        <p:spPr>
          <a:xfrm>
            <a:off x="892098" y="5087149"/>
            <a:ext cx="12952013" cy="1368182"/>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Visual Highlighting:</a:t>
            </a:r>
            <a:r>
              <a:rPr lang="en-US" sz="1550" dirty="0">
                <a:solidFill>
                  <a:srgbClr val="272525"/>
                </a:solidFill>
                <a:latin typeface="Inter" pitchFamily="34" charset="0"/>
                <a:ea typeface="Inter" pitchFamily="34" charset="-122"/>
                <a:cs typeface="Inter" pitchFamily="34" charset="-120"/>
              </a:rPr>
              <a:t> Retrieved information is highlighted within the graph visualization, making it easy for users to identify and understand the answers.</a:t>
            </a:r>
            <a:endParaRPr lang="en-US" sz="1550" dirty="0"/>
          </a:p>
        </p:txBody>
      </p:sp>
      <p:sp>
        <p:nvSpPr>
          <p:cNvPr id="9" name="Text 6"/>
          <p:cNvSpPr/>
          <p:nvPr/>
        </p:nvSpPr>
        <p:spPr>
          <a:xfrm>
            <a:off x="892098" y="5841325"/>
            <a:ext cx="13050321" cy="14276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This functionality significantly enhances the usability of the knowledge graph, transforming it into a powerful tool for information retrieval and exploration.</a:t>
            </a:r>
            <a:endParaRPr lang="en-US" sz="1550" dirty="0"/>
          </a:p>
        </p:txBody>
      </p:sp>
      <p:sp>
        <p:nvSpPr>
          <p:cNvPr id="10" name="Rectangle 9">
            <a:extLst>
              <a:ext uri="{FF2B5EF4-FFF2-40B4-BE49-F238E27FC236}">
                <a16:creationId xmlns:a16="http://schemas.microsoft.com/office/drawing/2014/main" id="{3E21E1D1-FACB-5B20-A8F2-6547B9A90524}"/>
              </a:ext>
            </a:extLst>
          </p:cNvPr>
          <p:cNvSpPr/>
          <p:nvPr/>
        </p:nvSpPr>
        <p:spPr>
          <a:xfrm>
            <a:off x="0" y="7716644"/>
            <a:ext cx="14630400" cy="512956"/>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D0FF03-4FDD-402C-87F2-E4AD462821C5}"/>
              </a:ext>
            </a:extLst>
          </p:cNvPr>
          <p:cNvSpPr txBox="1"/>
          <p:nvPr/>
        </p:nvSpPr>
        <p:spPr>
          <a:xfrm>
            <a:off x="657923" y="579864"/>
            <a:ext cx="11151218" cy="553998"/>
          </a:xfrm>
          <a:prstGeom prst="rect">
            <a:avLst/>
          </a:prstGeom>
          <a:noFill/>
        </p:spPr>
        <p:txBody>
          <a:bodyPr wrap="square" rtlCol="0">
            <a:spAutoFit/>
          </a:bodyPr>
          <a:lstStyle/>
          <a:p>
            <a:r>
              <a:rPr lang="en-US" sz="3000" dirty="0">
                <a:solidFill>
                  <a:srgbClr val="FF0000"/>
                </a:solidFill>
                <a:latin typeface="Petrona Bold"/>
              </a:rPr>
              <a:t>Query Answering: Natural Language Interaction</a:t>
            </a:r>
            <a:endParaRPr lang="en-IN" sz="3000" dirty="0">
              <a:solidFill>
                <a:srgbClr val="FF0000"/>
              </a:solidFill>
              <a:latin typeface="Petrona Bold"/>
            </a:endParaRPr>
          </a:p>
        </p:txBody>
      </p:sp>
      <p:pic>
        <p:nvPicPr>
          <p:cNvPr id="4098" name="Picture 2">
            <a:extLst>
              <a:ext uri="{FF2B5EF4-FFF2-40B4-BE49-F238E27FC236}">
                <a16:creationId xmlns:a16="http://schemas.microsoft.com/office/drawing/2014/main" id="{FB4AD174-C37C-DAE4-68B6-EF1EAF1BE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366" y="1300967"/>
            <a:ext cx="6657277" cy="281383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FC8E2D9-E89E-6180-A19B-E380489D1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1971" y="1312118"/>
            <a:ext cx="5871035" cy="61257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46674B6C-9CE6-A71D-8794-E7B151A6E3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66" y="4114800"/>
            <a:ext cx="6657277" cy="34151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ACF9DE8-05DD-B747-70D3-5373B197F4F0}"/>
              </a:ext>
            </a:extLst>
          </p:cNvPr>
          <p:cNvSpPr/>
          <p:nvPr/>
        </p:nvSpPr>
        <p:spPr>
          <a:xfrm>
            <a:off x="0" y="7750098"/>
            <a:ext cx="14630400" cy="479502"/>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673285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1304</Words>
  <Application>Microsoft Office PowerPoint</Application>
  <PresentationFormat>Custom</PresentationFormat>
  <Paragraphs>119</Paragraphs>
  <Slides>14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Petrona Bold</vt:lpstr>
      <vt:lpstr>Arial</vt:lpstr>
      <vt:lpstr>Petrona Light</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saitejaswi</dc:creator>
  <cp:lastModifiedBy>sai tejaswi</cp:lastModifiedBy>
  <cp:revision>4</cp:revision>
  <dcterms:created xsi:type="dcterms:W3CDTF">2025-10-06T15:55:06Z</dcterms:created>
  <dcterms:modified xsi:type="dcterms:W3CDTF">2025-10-07T10:55:02Z</dcterms:modified>
</cp:coreProperties>
</file>